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21" r:id="rId2"/>
    <p:sldId id="323" r:id="rId3"/>
  </p:sldIdLst>
  <p:sldSz cx="9144000" cy="5143500" type="screen16x9"/>
  <p:notesSz cx="6858000" cy="9144000"/>
  <p:defaultTextStyle>
    <a:defPPr>
      <a:defRPr lang="en-US"/>
    </a:defPPr>
    <a:lvl1pPr marL="0" algn="l" defTabSz="342854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854" algn="l" defTabSz="342854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709" algn="l" defTabSz="342854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563" algn="l" defTabSz="342854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417" algn="l" defTabSz="342854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271" algn="l" defTabSz="342854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126" algn="l" defTabSz="342854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399980" algn="l" defTabSz="342854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2834" algn="l" defTabSz="342854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4747"/>
    <a:srgbClr val="6C8087"/>
    <a:srgbClr val="E55F00"/>
    <a:srgbClr val="83929D"/>
    <a:srgbClr val="000000"/>
    <a:srgbClr val="133D8F"/>
    <a:srgbClr val="548C9E"/>
    <a:srgbClr val="A4CAD8"/>
    <a:srgbClr val="66AABE"/>
    <a:srgbClr val="C8DE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03" autoAdjust="0"/>
    <p:restoredTop sz="93883" autoAdjust="0"/>
  </p:normalViewPr>
  <p:slideViewPr>
    <p:cSldViewPr snapToGrid="0" snapToObjects="1">
      <p:cViewPr varScale="1">
        <p:scale>
          <a:sx n="100" d="100"/>
          <a:sy n="100" d="100"/>
        </p:scale>
        <p:origin x="86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4" d="100"/>
          <a:sy n="74" d="100"/>
        </p:scale>
        <p:origin x="2045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5A9071-705C-A14B-81A6-91D2D4F86224}" type="datetimeFigureOut">
              <a:t>19.12.2023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BD697B-C446-A642-9857-D01727DE571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002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FF4166-0593-B34C-B7BF-823C01BFC0D6}" type="datetimeFigureOut">
              <a:t>19.12.2023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92DBB7-05E6-3347-8255-0EF35461E17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740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0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54" algn="l" defTabSz="68570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09" algn="l" defTabSz="68570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563" algn="l" defTabSz="68570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417" algn="l" defTabSz="68570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271" algn="l" defTabSz="68570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126" algn="l" defTabSz="68570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399980" algn="l" defTabSz="68570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2834" algn="l" defTabSz="68570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TT 2018 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CCD41C58-94FB-4836-86AC-D88D2BFB119E}"/>
              </a:ext>
            </a:extLst>
          </p:cNvPr>
          <p:cNvGrpSpPr/>
          <p:nvPr userDrawn="1"/>
        </p:nvGrpSpPr>
        <p:grpSpPr>
          <a:xfrm>
            <a:off x="491884" y="276420"/>
            <a:ext cx="4490019" cy="4397663"/>
            <a:chOff x="277712" y="276419"/>
            <a:chExt cx="4377001" cy="4397663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05E333CF-42B4-4DE2-86C5-E8CD5E8CE06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277712" y="276419"/>
              <a:ext cx="4377001" cy="4397663"/>
            </a:xfrm>
            <a:prstGeom prst="rect">
              <a:avLst/>
            </a:prstGeom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0035CBDF-25F7-4835-BAF7-905A7608B121}"/>
                </a:ext>
              </a:extLst>
            </p:cNvPr>
            <p:cNvSpPr/>
            <p:nvPr userDrawn="1"/>
          </p:nvSpPr>
          <p:spPr>
            <a:xfrm>
              <a:off x="2112579" y="2295459"/>
              <a:ext cx="718908" cy="34684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</p:grpSp>
    </p:spTree>
    <p:extLst>
      <p:ext uri="{BB962C8B-B14F-4D97-AF65-F5344CB8AC3E}">
        <p14:creationId xmlns:p14="http://schemas.microsoft.com/office/powerpoint/2010/main" val="3138265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TT 2018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0071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70" r:id="rId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457209" rtl="0" eaLnBrk="1" latinLnBrk="0" hangingPunct="1">
        <a:lnSpc>
          <a:spcPct val="100000"/>
        </a:lnSpc>
        <a:spcBef>
          <a:spcPct val="0"/>
        </a:spcBef>
        <a:buNone/>
        <a:defRPr sz="2458" b="1" i="0" kern="1200" spc="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222250" indent="-215900" algn="l" defTabSz="457209" rtl="0" eaLnBrk="1" latinLnBrk="0" hangingPunct="1">
        <a:lnSpc>
          <a:spcPct val="100000"/>
        </a:lnSpc>
        <a:spcBef>
          <a:spcPts val="0"/>
        </a:spcBef>
        <a:buClr>
          <a:schemeClr val="tx1"/>
        </a:buClr>
        <a:buSzPct val="110000"/>
        <a:buFont typeface="Wingdings" panose="05000000000000000000" pitchFamily="2" charset="2"/>
        <a:buChar char="§"/>
        <a:tabLst/>
        <a:defRPr sz="1600" b="0" i="0" kern="1200" spc="0" baseline="0">
          <a:solidFill>
            <a:schemeClr val="accent3"/>
          </a:solidFill>
          <a:latin typeface="Arial" charset="0"/>
          <a:ea typeface="Arial" charset="0"/>
          <a:cs typeface="Arial" charset="0"/>
        </a:defRPr>
      </a:lvl1pPr>
      <a:lvl2pPr marL="444500" indent="-176213" algn="l" defTabSz="457209" rtl="0" eaLnBrk="1" latinLnBrk="0" hangingPunct="1">
        <a:lnSpc>
          <a:spcPct val="100000"/>
        </a:lnSpc>
        <a:spcBef>
          <a:spcPts val="0"/>
        </a:spcBef>
        <a:buClr>
          <a:schemeClr val="tx1"/>
        </a:buClr>
        <a:buFont typeface="Arial" charset="0"/>
        <a:buChar char="•"/>
        <a:tabLst/>
        <a:defRPr sz="1600" b="0" i="0" kern="1200" spc="0">
          <a:solidFill>
            <a:schemeClr val="accent3"/>
          </a:solidFill>
          <a:latin typeface="Arial" charset="0"/>
          <a:ea typeface="Arial" charset="0"/>
          <a:cs typeface="Arial" charset="0"/>
        </a:defRPr>
      </a:lvl2pPr>
      <a:lvl3pPr marL="628650" indent="-184150" algn="l" defTabSz="457209" rtl="0" eaLnBrk="1" latinLnBrk="0" hangingPunct="1">
        <a:lnSpc>
          <a:spcPct val="100000"/>
        </a:lnSpc>
        <a:spcBef>
          <a:spcPts val="0"/>
        </a:spcBef>
        <a:buClr>
          <a:schemeClr val="tx1"/>
        </a:buClr>
        <a:buFont typeface="Arial" charset="0"/>
        <a:buChar char="•"/>
        <a:tabLst/>
        <a:defRPr sz="1600" b="0" i="0" kern="1200" spc="0">
          <a:solidFill>
            <a:schemeClr val="accent3"/>
          </a:solidFill>
          <a:latin typeface="Arial" charset="0"/>
          <a:ea typeface="Arial" charset="0"/>
          <a:cs typeface="Arial" charset="0"/>
        </a:defRPr>
      </a:lvl3pPr>
      <a:lvl4pPr marL="804863" indent="-176213" algn="l" defTabSz="457209" rtl="0" eaLnBrk="1" latinLnBrk="0" hangingPunct="1">
        <a:lnSpc>
          <a:spcPct val="100000"/>
        </a:lnSpc>
        <a:spcBef>
          <a:spcPts val="0"/>
        </a:spcBef>
        <a:buClr>
          <a:schemeClr val="tx1"/>
        </a:buClr>
        <a:buFont typeface="Arial" charset="0"/>
        <a:buChar char="•"/>
        <a:tabLst/>
        <a:defRPr sz="1600" b="0" i="0" kern="1200" spc="0">
          <a:solidFill>
            <a:schemeClr val="accent3"/>
          </a:solidFill>
          <a:latin typeface="Arial" charset="0"/>
          <a:ea typeface="Arial" charset="0"/>
          <a:cs typeface="Arial" charset="0"/>
        </a:defRPr>
      </a:lvl4pPr>
      <a:lvl5pPr marL="987425" indent="-182563" algn="l" defTabSz="457209" rtl="0" eaLnBrk="1" latinLnBrk="0" hangingPunct="1">
        <a:lnSpc>
          <a:spcPct val="100000"/>
        </a:lnSpc>
        <a:spcBef>
          <a:spcPts val="0"/>
        </a:spcBef>
        <a:buClr>
          <a:schemeClr val="tx1"/>
        </a:buClr>
        <a:buFont typeface="Arial" charset="0"/>
        <a:buChar char="•"/>
        <a:tabLst/>
        <a:defRPr sz="1600" b="0" i="0" kern="1200" spc="0">
          <a:solidFill>
            <a:schemeClr val="accent3"/>
          </a:solidFill>
          <a:latin typeface="Arial" charset="0"/>
          <a:ea typeface="Arial" charset="0"/>
          <a:cs typeface="Arial" charset="0"/>
        </a:defRPr>
      </a:lvl5pPr>
      <a:lvl6pPr marL="2514647" indent="-228604" algn="l" defTabSz="45720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55" indent="-228604" algn="l" defTabSz="45720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64" indent="-228604" algn="l" defTabSz="45720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73" indent="-228604" algn="l" defTabSz="45720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9" algn="l" defTabSz="4572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7" algn="l" defTabSz="4572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6" algn="l" defTabSz="4572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4" algn="l" defTabSz="4572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42" algn="l" defTabSz="4572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51" algn="l" defTabSz="4572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60" algn="l" defTabSz="4572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8" algn="l" defTabSz="4572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pos="5284" userDrawn="1">
          <p15:clr>
            <a:srgbClr val="F26B43"/>
          </p15:clr>
        </p15:guide>
        <p15:guide id="5" orient="horz" pos="1297" userDrawn="1">
          <p15:clr>
            <a:srgbClr val="F26B43"/>
          </p15:clr>
        </p15:guide>
        <p15:guide id="7" orient="horz" pos="878" userDrawn="1">
          <p15:clr>
            <a:srgbClr val="F26B43"/>
          </p15:clr>
        </p15:guide>
        <p15:guide id="8" orient="horz" pos="973" userDrawn="1">
          <p15:clr>
            <a:srgbClr val="F26B43"/>
          </p15:clr>
        </p15:guide>
        <p15:guide id="10" pos="471" userDrawn="1">
          <p15:clr>
            <a:srgbClr val="F26B43"/>
          </p15:clr>
        </p15:guide>
        <p15:guide id="11" orient="horz" pos="40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5884" y="0"/>
            <a:ext cx="2374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800" b="1" dirty="0" err="1"/>
              <a:t>Vuosikello</a:t>
            </a:r>
            <a:r>
              <a:rPr lang="fi-FI" sz="1800" b="1" dirty="0"/>
              <a:t> (xx.xx.2022)</a:t>
            </a:r>
          </a:p>
        </p:txBody>
      </p:sp>
      <p:sp>
        <p:nvSpPr>
          <p:cNvPr id="80" name="Rounded Rectangle 79"/>
          <p:cNvSpPr/>
          <p:nvPr/>
        </p:nvSpPr>
        <p:spPr>
          <a:xfrm>
            <a:off x="7025865" y="1060993"/>
            <a:ext cx="885957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Varhaisen välittämisen malli</a:t>
            </a:r>
          </a:p>
        </p:txBody>
      </p:sp>
      <p:sp>
        <p:nvSpPr>
          <p:cNvPr id="105" name="Rounded Rectangle 104"/>
          <p:cNvSpPr/>
          <p:nvPr/>
        </p:nvSpPr>
        <p:spPr>
          <a:xfrm>
            <a:off x="6975186" y="1615669"/>
            <a:ext cx="885957" cy="217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Tiimin kehityspalaveri</a:t>
            </a:r>
          </a:p>
        </p:txBody>
      </p:sp>
      <p:sp>
        <p:nvSpPr>
          <p:cNvPr id="106" name="Rounded Rectangle 105"/>
          <p:cNvSpPr/>
          <p:nvPr/>
        </p:nvSpPr>
        <p:spPr>
          <a:xfrm>
            <a:off x="5985536" y="1965056"/>
            <a:ext cx="885957" cy="217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800" dirty="0">
                <a:solidFill>
                  <a:srgbClr val="002060"/>
                </a:solidFill>
              </a:rPr>
              <a:t>QWL-kysely</a:t>
            </a:r>
          </a:p>
        </p:txBody>
      </p:sp>
      <p:sp>
        <p:nvSpPr>
          <p:cNvPr id="125" name="Rounded Rectangle 124"/>
          <p:cNvSpPr/>
          <p:nvPr/>
        </p:nvSpPr>
        <p:spPr>
          <a:xfrm>
            <a:off x="6002570" y="2553308"/>
            <a:ext cx="885957" cy="217088"/>
          </a:xfrm>
          <a:prstGeom prst="roundRect">
            <a:avLst/>
          </a:prstGeom>
          <a:solidFill>
            <a:schemeClr val="bg2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Koulutussuunnitelma ja sen viestintä</a:t>
            </a:r>
          </a:p>
        </p:txBody>
      </p:sp>
      <p:sp>
        <p:nvSpPr>
          <p:cNvPr id="126" name="Rounded Rectangle 125"/>
          <p:cNvSpPr/>
          <p:nvPr/>
        </p:nvSpPr>
        <p:spPr>
          <a:xfrm>
            <a:off x="6012520" y="3203785"/>
            <a:ext cx="885957" cy="217088"/>
          </a:xfrm>
          <a:prstGeom prst="roundRect">
            <a:avLst/>
          </a:prstGeom>
          <a:solidFill>
            <a:schemeClr val="bg2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Laadun arviointi</a:t>
            </a:r>
          </a:p>
        </p:txBody>
      </p:sp>
      <p:sp>
        <p:nvSpPr>
          <p:cNvPr id="127" name="Rounded Rectangle 126"/>
          <p:cNvSpPr/>
          <p:nvPr/>
        </p:nvSpPr>
        <p:spPr>
          <a:xfrm>
            <a:off x="7008737" y="2884901"/>
            <a:ext cx="885957" cy="217088"/>
          </a:xfrm>
          <a:prstGeom prst="roundRect">
            <a:avLst/>
          </a:prstGeom>
          <a:solidFill>
            <a:schemeClr val="bg2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Työn opastusta</a:t>
            </a:r>
          </a:p>
        </p:txBody>
      </p:sp>
      <p:sp>
        <p:nvSpPr>
          <p:cNvPr id="128" name="Rounded Rectangle 127"/>
          <p:cNvSpPr/>
          <p:nvPr/>
        </p:nvSpPr>
        <p:spPr>
          <a:xfrm>
            <a:off x="6993512" y="2545906"/>
            <a:ext cx="885957" cy="217088"/>
          </a:xfrm>
          <a:prstGeom prst="roundRect">
            <a:avLst/>
          </a:prstGeom>
          <a:solidFill>
            <a:schemeClr val="bg2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Työntekijäkohtaista koulutusta</a:t>
            </a:r>
          </a:p>
        </p:txBody>
      </p:sp>
      <p:sp>
        <p:nvSpPr>
          <p:cNvPr id="129" name="Rounded Rectangle 128"/>
          <p:cNvSpPr/>
          <p:nvPr/>
        </p:nvSpPr>
        <p:spPr>
          <a:xfrm>
            <a:off x="7960406" y="2546075"/>
            <a:ext cx="885957" cy="217088"/>
          </a:xfrm>
          <a:prstGeom prst="roundRect">
            <a:avLst/>
          </a:prstGeom>
          <a:solidFill>
            <a:schemeClr val="bg2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Ryhmäkoulutusta</a:t>
            </a:r>
          </a:p>
        </p:txBody>
      </p:sp>
      <p:sp>
        <p:nvSpPr>
          <p:cNvPr id="156" name="Rounded Rectangle 155"/>
          <p:cNvSpPr/>
          <p:nvPr/>
        </p:nvSpPr>
        <p:spPr>
          <a:xfrm>
            <a:off x="6031978" y="3715620"/>
            <a:ext cx="885957" cy="217088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Tiimin palkitsemista</a:t>
            </a:r>
          </a:p>
        </p:txBody>
      </p:sp>
      <p:sp>
        <p:nvSpPr>
          <p:cNvPr id="181" name="Rounded Rectangle 180"/>
          <p:cNvSpPr/>
          <p:nvPr/>
        </p:nvSpPr>
        <p:spPr>
          <a:xfrm>
            <a:off x="8166019" y="4229227"/>
            <a:ext cx="885957" cy="21708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Sisäinen viestintä</a:t>
            </a: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EFFBFF9B-D21F-4A8B-B0E2-D3F8074345C3}"/>
              </a:ext>
            </a:extLst>
          </p:cNvPr>
          <p:cNvSpPr txBox="1"/>
          <p:nvPr/>
        </p:nvSpPr>
        <p:spPr>
          <a:xfrm>
            <a:off x="5802488" y="71883"/>
            <a:ext cx="2182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00" b="1" dirty="0"/>
              <a:t>Yksilöpainotteiset johtamiskäytännöt</a:t>
            </a:r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8A30DC30-3BA1-4DEE-9CA2-B2FF3AD46BB3}"/>
              </a:ext>
            </a:extLst>
          </p:cNvPr>
          <p:cNvSpPr txBox="1"/>
          <p:nvPr/>
        </p:nvSpPr>
        <p:spPr>
          <a:xfrm>
            <a:off x="5985536" y="3977668"/>
            <a:ext cx="13789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00" b="1" dirty="0"/>
              <a:t>Muut hyvät käytännöt</a:t>
            </a:r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C2BB5CB9-4374-4A2D-8B84-7190B44F901A}"/>
              </a:ext>
            </a:extLst>
          </p:cNvPr>
          <p:cNvSpPr txBox="1"/>
          <p:nvPr/>
        </p:nvSpPr>
        <p:spPr>
          <a:xfrm>
            <a:off x="5928800" y="2270217"/>
            <a:ext cx="12133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b="1" dirty="0"/>
              <a:t>Laatu ja osaaminen</a:t>
            </a:r>
          </a:p>
        </p:txBody>
      </p:sp>
      <p:sp>
        <p:nvSpPr>
          <p:cNvPr id="261" name="TextBox 260">
            <a:extLst>
              <a:ext uri="{FF2B5EF4-FFF2-40B4-BE49-F238E27FC236}">
                <a16:creationId xmlns:a16="http://schemas.microsoft.com/office/drawing/2014/main" id="{9FDBB374-F02F-457A-A287-F9123475840E}"/>
              </a:ext>
            </a:extLst>
          </p:cNvPr>
          <p:cNvSpPr txBox="1"/>
          <p:nvPr/>
        </p:nvSpPr>
        <p:spPr>
          <a:xfrm>
            <a:off x="5936068" y="3467297"/>
            <a:ext cx="18016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b="1" dirty="0"/>
              <a:t>Kannustus ja palkitseminen</a:t>
            </a:r>
          </a:p>
        </p:txBody>
      </p:sp>
      <p:sp>
        <p:nvSpPr>
          <p:cNvPr id="289" name="Rounded Rectangle 155">
            <a:extLst>
              <a:ext uri="{FF2B5EF4-FFF2-40B4-BE49-F238E27FC236}">
                <a16:creationId xmlns:a16="http://schemas.microsoft.com/office/drawing/2014/main" id="{E945BE3D-84FF-49C0-8E78-4D8A9DA26F65}"/>
              </a:ext>
            </a:extLst>
          </p:cNvPr>
          <p:cNvSpPr/>
          <p:nvPr/>
        </p:nvSpPr>
        <p:spPr>
          <a:xfrm>
            <a:off x="7065318" y="3717155"/>
            <a:ext cx="885957" cy="217088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Yksilön palkitsemista</a:t>
            </a:r>
          </a:p>
        </p:txBody>
      </p:sp>
      <p:sp>
        <p:nvSpPr>
          <p:cNvPr id="290" name="Rounded Rectangle 155">
            <a:extLst>
              <a:ext uri="{FF2B5EF4-FFF2-40B4-BE49-F238E27FC236}">
                <a16:creationId xmlns:a16="http://schemas.microsoft.com/office/drawing/2014/main" id="{5B728C13-2069-4B35-AC30-DE467FCBB204}"/>
              </a:ext>
            </a:extLst>
          </p:cNvPr>
          <p:cNvSpPr/>
          <p:nvPr/>
        </p:nvSpPr>
        <p:spPr>
          <a:xfrm>
            <a:off x="6031978" y="3715620"/>
            <a:ext cx="885957" cy="217088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Tiimin palkitsemista</a:t>
            </a:r>
          </a:p>
        </p:txBody>
      </p:sp>
      <p:sp>
        <p:nvSpPr>
          <p:cNvPr id="291" name="Rounded Rectangle 155">
            <a:extLst>
              <a:ext uri="{FF2B5EF4-FFF2-40B4-BE49-F238E27FC236}">
                <a16:creationId xmlns:a16="http://schemas.microsoft.com/office/drawing/2014/main" id="{F11CA28C-50BD-4D65-9D8E-6693F4B88CB4}"/>
              </a:ext>
            </a:extLst>
          </p:cNvPr>
          <p:cNvSpPr/>
          <p:nvPr/>
        </p:nvSpPr>
        <p:spPr>
          <a:xfrm>
            <a:off x="6031978" y="3715918"/>
            <a:ext cx="885957" cy="217088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Tiimin palkitsemista</a:t>
            </a:r>
          </a:p>
        </p:txBody>
      </p:sp>
      <p:sp>
        <p:nvSpPr>
          <p:cNvPr id="292" name="Rounded Rectangle 155">
            <a:extLst>
              <a:ext uri="{FF2B5EF4-FFF2-40B4-BE49-F238E27FC236}">
                <a16:creationId xmlns:a16="http://schemas.microsoft.com/office/drawing/2014/main" id="{7312B9D1-FF36-46D4-91B0-65018A03D836}"/>
              </a:ext>
            </a:extLst>
          </p:cNvPr>
          <p:cNvSpPr/>
          <p:nvPr/>
        </p:nvSpPr>
        <p:spPr>
          <a:xfrm>
            <a:off x="6031978" y="3724924"/>
            <a:ext cx="885957" cy="217088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Tiimin palkitsemista</a:t>
            </a:r>
          </a:p>
        </p:txBody>
      </p:sp>
      <p:sp>
        <p:nvSpPr>
          <p:cNvPr id="293" name="Rounded Rectangle 155">
            <a:extLst>
              <a:ext uri="{FF2B5EF4-FFF2-40B4-BE49-F238E27FC236}">
                <a16:creationId xmlns:a16="http://schemas.microsoft.com/office/drawing/2014/main" id="{C0A9D08A-C8B9-4744-A3D0-18E3D474CA74}"/>
              </a:ext>
            </a:extLst>
          </p:cNvPr>
          <p:cNvSpPr/>
          <p:nvPr/>
        </p:nvSpPr>
        <p:spPr>
          <a:xfrm>
            <a:off x="6031978" y="3715918"/>
            <a:ext cx="885957" cy="217088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Tiimin palkitsemista</a:t>
            </a:r>
          </a:p>
        </p:txBody>
      </p:sp>
      <p:sp>
        <p:nvSpPr>
          <p:cNvPr id="294" name="Rounded Rectangle 155">
            <a:extLst>
              <a:ext uri="{FF2B5EF4-FFF2-40B4-BE49-F238E27FC236}">
                <a16:creationId xmlns:a16="http://schemas.microsoft.com/office/drawing/2014/main" id="{4FC72B1C-E7A6-49D6-8439-2D9105A6C0B6}"/>
              </a:ext>
            </a:extLst>
          </p:cNvPr>
          <p:cNvSpPr/>
          <p:nvPr/>
        </p:nvSpPr>
        <p:spPr>
          <a:xfrm>
            <a:off x="6031978" y="3711266"/>
            <a:ext cx="885957" cy="217088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Tiimin palkitsemista</a:t>
            </a:r>
          </a:p>
        </p:txBody>
      </p:sp>
      <p:sp>
        <p:nvSpPr>
          <p:cNvPr id="295" name="Rounded Rectangle 155">
            <a:extLst>
              <a:ext uri="{FF2B5EF4-FFF2-40B4-BE49-F238E27FC236}">
                <a16:creationId xmlns:a16="http://schemas.microsoft.com/office/drawing/2014/main" id="{5DF11923-451A-4CD8-B90A-907F856531E4}"/>
              </a:ext>
            </a:extLst>
          </p:cNvPr>
          <p:cNvSpPr/>
          <p:nvPr/>
        </p:nvSpPr>
        <p:spPr>
          <a:xfrm>
            <a:off x="6031978" y="3711266"/>
            <a:ext cx="885957" cy="217088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Tiimin palkitsemista</a:t>
            </a:r>
          </a:p>
        </p:txBody>
      </p:sp>
      <p:sp>
        <p:nvSpPr>
          <p:cNvPr id="296" name="Rounded Rectangle 155">
            <a:extLst>
              <a:ext uri="{FF2B5EF4-FFF2-40B4-BE49-F238E27FC236}">
                <a16:creationId xmlns:a16="http://schemas.microsoft.com/office/drawing/2014/main" id="{146CD303-2B08-4A22-B634-87FDFCDE4697}"/>
              </a:ext>
            </a:extLst>
          </p:cNvPr>
          <p:cNvSpPr/>
          <p:nvPr/>
        </p:nvSpPr>
        <p:spPr>
          <a:xfrm>
            <a:off x="6031978" y="3711564"/>
            <a:ext cx="885957" cy="217088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Tiimin palkitsemista</a:t>
            </a:r>
          </a:p>
        </p:txBody>
      </p:sp>
      <p:sp>
        <p:nvSpPr>
          <p:cNvPr id="297" name="Rounded Rectangle 155">
            <a:extLst>
              <a:ext uri="{FF2B5EF4-FFF2-40B4-BE49-F238E27FC236}">
                <a16:creationId xmlns:a16="http://schemas.microsoft.com/office/drawing/2014/main" id="{E1149C23-50A1-4195-A34D-C964637D53E6}"/>
              </a:ext>
            </a:extLst>
          </p:cNvPr>
          <p:cNvSpPr/>
          <p:nvPr/>
        </p:nvSpPr>
        <p:spPr>
          <a:xfrm>
            <a:off x="6031978" y="3720570"/>
            <a:ext cx="885957" cy="217088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Tiimin palkitsemista</a:t>
            </a:r>
          </a:p>
        </p:txBody>
      </p:sp>
      <p:sp>
        <p:nvSpPr>
          <p:cNvPr id="298" name="Rounded Rectangle 155">
            <a:extLst>
              <a:ext uri="{FF2B5EF4-FFF2-40B4-BE49-F238E27FC236}">
                <a16:creationId xmlns:a16="http://schemas.microsoft.com/office/drawing/2014/main" id="{C79DCEDF-3F79-43EC-8DC6-1B61F2B83AED}"/>
              </a:ext>
            </a:extLst>
          </p:cNvPr>
          <p:cNvSpPr/>
          <p:nvPr/>
        </p:nvSpPr>
        <p:spPr>
          <a:xfrm>
            <a:off x="6031978" y="3711564"/>
            <a:ext cx="885957" cy="217088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Tiimin palkitsemista</a:t>
            </a:r>
          </a:p>
        </p:txBody>
      </p:sp>
      <p:sp>
        <p:nvSpPr>
          <p:cNvPr id="299" name="Rounded Rectangle 155">
            <a:extLst>
              <a:ext uri="{FF2B5EF4-FFF2-40B4-BE49-F238E27FC236}">
                <a16:creationId xmlns:a16="http://schemas.microsoft.com/office/drawing/2014/main" id="{736344F9-9BD2-4FC3-907D-B9FD37B919D3}"/>
              </a:ext>
            </a:extLst>
          </p:cNvPr>
          <p:cNvSpPr/>
          <p:nvPr/>
        </p:nvSpPr>
        <p:spPr>
          <a:xfrm>
            <a:off x="7065318" y="3717155"/>
            <a:ext cx="885957" cy="217088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Yksilön palkitsemista</a:t>
            </a:r>
          </a:p>
        </p:txBody>
      </p:sp>
      <p:sp>
        <p:nvSpPr>
          <p:cNvPr id="300" name="Rounded Rectangle 155">
            <a:extLst>
              <a:ext uri="{FF2B5EF4-FFF2-40B4-BE49-F238E27FC236}">
                <a16:creationId xmlns:a16="http://schemas.microsoft.com/office/drawing/2014/main" id="{55D2B16D-03D1-4506-BFC8-216B18F91C29}"/>
              </a:ext>
            </a:extLst>
          </p:cNvPr>
          <p:cNvSpPr/>
          <p:nvPr/>
        </p:nvSpPr>
        <p:spPr>
          <a:xfrm>
            <a:off x="7065318" y="3725185"/>
            <a:ext cx="885957" cy="217088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Yksilön palkitsemista</a:t>
            </a:r>
          </a:p>
        </p:txBody>
      </p:sp>
      <p:sp>
        <p:nvSpPr>
          <p:cNvPr id="301" name="Rounded Rectangle 155">
            <a:extLst>
              <a:ext uri="{FF2B5EF4-FFF2-40B4-BE49-F238E27FC236}">
                <a16:creationId xmlns:a16="http://schemas.microsoft.com/office/drawing/2014/main" id="{6F18C5AB-1DEC-4E8B-93CD-C800C6E8A59A}"/>
              </a:ext>
            </a:extLst>
          </p:cNvPr>
          <p:cNvSpPr/>
          <p:nvPr/>
        </p:nvSpPr>
        <p:spPr>
          <a:xfrm>
            <a:off x="7065318" y="3725185"/>
            <a:ext cx="885957" cy="217088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Yksilön palkitsemista</a:t>
            </a:r>
          </a:p>
        </p:txBody>
      </p:sp>
      <p:sp>
        <p:nvSpPr>
          <p:cNvPr id="302" name="Rounded Rectangle 155">
            <a:extLst>
              <a:ext uri="{FF2B5EF4-FFF2-40B4-BE49-F238E27FC236}">
                <a16:creationId xmlns:a16="http://schemas.microsoft.com/office/drawing/2014/main" id="{C0E236ED-590A-4972-9DAF-6A8F827BB574}"/>
              </a:ext>
            </a:extLst>
          </p:cNvPr>
          <p:cNvSpPr/>
          <p:nvPr/>
        </p:nvSpPr>
        <p:spPr>
          <a:xfrm>
            <a:off x="7076535" y="3725185"/>
            <a:ext cx="885957" cy="217088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Yksilön palkitsemista</a:t>
            </a:r>
          </a:p>
        </p:txBody>
      </p:sp>
      <p:sp>
        <p:nvSpPr>
          <p:cNvPr id="303" name="Rounded Rectangle 155">
            <a:extLst>
              <a:ext uri="{FF2B5EF4-FFF2-40B4-BE49-F238E27FC236}">
                <a16:creationId xmlns:a16="http://schemas.microsoft.com/office/drawing/2014/main" id="{0B7E5747-CDD1-4F22-AF2C-3B4201942888}"/>
              </a:ext>
            </a:extLst>
          </p:cNvPr>
          <p:cNvSpPr/>
          <p:nvPr/>
        </p:nvSpPr>
        <p:spPr>
          <a:xfrm>
            <a:off x="7082446" y="3726684"/>
            <a:ext cx="885957" cy="217088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Yksilön palkitsemista</a:t>
            </a:r>
          </a:p>
        </p:txBody>
      </p:sp>
      <p:sp>
        <p:nvSpPr>
          <p:cNvPr id="305" name="Rounded Rectangle 155">
            <a:extLst>
              <a:ext uri="{FF2B5EF4-FFF2-40B4-BE49-F238E27FC236}">
                <a16:creationId xmlns:a16="http://schemas.microsoft.com/office/drawing/2014/main" id="{ED2385EF-0256-4B2C-A279-E52A1E7A4A95}"/>
              </a:ext>
            </a:extLst>
          </p:cNvPr>
          <p:cNvSpPr/>
          <p:nvPr/>
        </p:nvSpPr>
        <p:spPr>
          <a:xfrm>
            <a:off x="7059407" y="3717155"/>
            <a:ext cx="885957" cy="217088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Yksilön palkitsemista</a:t>
            </a:r>
          </a:p>
        </p:txBody>
      </p:sp>
      <p:sp>
        <p:nvSpPr>
          <p:cNvPr id="306" name="Rounded Rectangle 155">
            <a:extLst>
              <a:ext uri="{FF2B5EF4-FFF2-40B4-BE49-F238E27FC236}">
                <a16:creationId xmlns:a16="http://schemas.microsoft.com/office/drawing/2014/main" id="{9935FD88-AC9E-4CA3-A2C9-A042E1D91922}"/>
              </a:ext>
            </a:extLst>
          </p:cNvPr>
          <p:cNvSpPr/>
          <p:nvPr/>
        </p:nvSpPr>
        <p:spPr>
          <a:xfrm>
            <a:off x="7059407" y="3717155"/>
            <a:ext cx="885957" cy="217088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Yksilön palkitsemista</a:t>
            </a:r>
          </a:p>
        </p:txBody>
      </p:sp>
      <p:sp>
        <p:nvSpPr>
          <p:cNvPr id="307" name="Rounded Rectangle 155">
            <a:extLst>
              <a:ext uri="{FF2B5EF4-FFF2-40B4-BE49-F238E27FC236}">
                <a16:creationId xmlns:a16="http://schemas.microsoft.com/office/drawing/2014/main" id="{DB508C3E-56FC-47D7-852B-D96F71F9250E}"/>
              </a:ext>
            </a:extLst>
          </p:cNvPr>
          <p:cNvSpPr/>
          <p:nvPr/>
        </p:nvSpPr>
        <p:spPr>
          <a:xfrm>
            <a:off x="7059407" y="3725185"/>
            <a:ext cx="885957" cy="217088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Yksilön palkitsemista</a:t>
            </a:r>
          </a:p>
        </p:txBody>
      </p:sp>
      <p:sp>
        <p:nvSpPr>
          <p:cNvPr id="308" name="Rounded Rectangle 155">
            <a:extLst>
              <a:ext uri="{FF2B5EF4-FFF2-40B4-BE49-F238E27FC236}">
                <a16:creationId xmlns:a16="http://schemas.microsoft.com/office/drawing/2014/main" id="{500A53A6-2AA7-4DD6-8ADC-E2F645C1FAAB}"/>
              </a:ext>
            </a:extLst>
          </p:cNvPr>
          <p:cNvSpPr/>
          <p:nvPr/>
        </p:nvSpPr>
        <p:spPr>
          <a:xfrm>
            <a:off x="7059407" y="3725185"/>
            <a:ext cx="885957" cy="217088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Yksilön palkitsemista</a:t>
            </a:r>
          </a:p>
        </p:txBody>
      </p:sp>
      <p:sp>
        <p:nvSpPr>
          <p:cNvPr id="309" name="Rounded Rectangle 155">
            <a:extLst>
              <a:ext uri="{FF2B5EF4-FFF2-40B4-BE49-F238E27FC236}">
                <a16:creationId xmlns:a16="http://schemas.microsoft.com/office/drawing/2014/main" id="{39F294B5-0ED9-44EB-B704-B41B691F5A39}"/>
              </a:ext>
            </a:extLst>
          </p:cNvPr>
          <p:cNvSpPr/>
          <p:nvPr/>
        </p:nvSpPr>
        <p:spPr>
          <a:xfrm>
            <a:off x="7070624" y="3725185"/>
            <a:ext cx="885957" cy="217088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Yksilön palkitsemista</a:t>
            </a:r>
          </a:p>
        </p:txBody>
      </p:sp>
      <p:sp>
        <p:nvSpPr>
          <p:cNvPr id="310" name="Rounded Rectangle 155">
            <a:extLst>
              <a:ext uri="{FF2B5EF4-FFF2-40B4-BE49-F238E27FC236}">
                <a16:creationId xmlns:a16="http://schemas.microsoft.com/office/drawing/2014/main" id="{CDCEB5A5-D045-49C5-A477-3362DB985862}"/>
              </a:ext>
            </a:extLst>
          </p:cNvPr>
          <p:cNvSpPr/>
          <p:nvPr/>
        </p:nvSpPr>
        <p:spPr>
          <a:xfrm>
            <a:off x="7076535" y="3726684"/>
            <a:ext cx="885957" cy="217088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Yksilön palkitsemista</a:t>
            </a:r>
          </a:p>
        </p:txBody>
      </p:sp>
      <p:sp>
        <p:nvSpPr>
          <p:cNvPr id="322" name="Rounded Rectangle 80">
            <a:extLst>
              <a:ext uri="{FF2B5EF4-FFF2-40B4-BE49-F238E27FC236}">
                <a16:creationId xmlns:a16="http://schemas.microsoft.com/office/drawing/2014/main" id="{82111362-A5B5-42FE-ADC0-F51BFFE68AA7}"/>
              </a:ext>
            </a:extLst>
          </p:cNvPr>
          <p:cNvSpPr/>
          <p:nvPr/>
        </p:nvSpPr>
        <p:spPr>
          <a:xfrm>
            <a:off x="5999031" y="1029636"/>
            <a:ext cx="885957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Tarpeiden kuuntelu ja tuen antaminen</a:t>
            </a:r>
          </a:p>
        </p:txBody>
      </p:sp>
      <p:sp>
        <p:nvSpPr>
          <p:cNvPr id="323" name="Rounded Rectangle 79">
            <a:extLst>
              <a:ext uri="{FF2B5EF4-FFF2-40B4-BE49-F238E27FC236}">
                <a16:creationId xmlns:a16="http://schemas.microsoft.com/office/drawing/2014/main" id="{32B0DE99-1ED3-42B5-B304-8B264F70BB5B}"/>
              </a:ext>
            </a:extLst>
          </p:cNvPr>
          <p:cNvSpPr/>
          <p:nvPr/>
        </p:nvSpPr>
        <p:spPr>
          <a:xfrm>
            <a:off x="7025865" y="1060993"/>
            <a:ext cx="885957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Varhaisen välittämisen malli</a:t>
            </a:r>
          </a:p>
        </p:txBody>
      </p:sp>
      <p:sp>
        <p:nvSpPr>
          <p:cNvPr id="324" name="Rounded Rectangle 79">
            <a:extLst>
              <a:ext uri="{FF2B5EF4-FFF2-40B4-BE49-F238E27FC236}">
                <a16:creationId xmlns:a16="http://schemas.microsoft.com/office/drawing/2014/main" id="{814796BA-54B5-44EC-91E7-AFE1042B7D85}"/>
              </a:ext>
            </a:extLst>
          </p:cNvPr>
          <p:cNvSpPr/>
          <p:nvPr/>
        </p:nvSpPr>
        <p:spPr>
          <a:xfrm>
            <a:off x="7025039" y="1059154"/>
            <a:ext cx="885957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Varhaisen välittämisen malli</a:t>
            </a:r>
          </a:p>
        </p:txBody>
      </p:sp>
      <p:sp>
        <p:nvSpPr>
          <p:cNvPr id="325" name="Rounded Rectangle 79">
            <a:extLst>
              <a:ext uri="{FF2B5EF4-FFF2-40B4-BE49-F238E27FC236}">
                <a16:creationId xmlns:a16="http://schemas.microsoft.com/office/drawing/2014/main" id="{ADCB21AB-2DF5-471F-B00E-3A4F8BACCFD2}"/>
              </a:ext>
            </a:extLst>
          </p:cNvPr>
          <p:cNvSpPr/>
          <p:nvPr/>
        </p:nvSpPr>
        <p:spPr>
          <a:xfrm>
            <a:off x="7025039" y="1054799"/>
            <a:ext cx="885957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Varhaisen välittämisen malli</a:t>
            </a:r>
          </a:p>
        </p:txBody>
      </p:sp>
      <p:sp>
        <p:nvSpPr>
          <p:cNvPr id="326" name="Rounded Rectangle 79">
            <a:extLst>
              <a:ext uri="{FF2B5EF4-FFF2-40B4-BE49-F238E27FC236}">
                <a16:creationId xmlns:a16="http://schemas.microsoft.com/office/drawing/2014/main" id="{8AAD7C75-A4CB-4A44-B089-CDF36C1F568F}"/>
              </a:ext>
            </a:extLst>
          </p:cNvPr>
          <p:cNvSpPr/>
          <p:nvPr/>
        </p:nvSpPr>
        <p:spPr>
          <a:xfrm>
            <a:off x="7035993" y="1057314"/>
            <a:ext cx="885957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Varhaisen välittämisen malli</a:t>
            </a:r>
          </a:p>
        </p:txBody>
      </p:sp>
      <p:sp>
        <p:nvSpPr>
          <p:cNvPr id="327" name="Rounded Rectangle 79">
            <a:extLst>
              <a:ext uri="{FF2B5EF4-FFF2-40B4-BE49-F238E27FC236}">
                <a16:creationId xmlns:a16="http://schemas.microsoft.com/office/drawing/2014/main" id="{225E81D7-40A2-4F7E-AA86-9AE5063BE446}"/>
              </a:ext>
            </a:extLst>
          </p:cNvPr>
          <p:cNvSpPr/>
          <p:nvPr/>
        </p:nvSpPr>
        <p:spPr>
          <a:xfrm>
            <a:off x="7035993" y="1052622"/>
            <a:ext cx="885957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Varhaisen välittämisen malli</a:t>
            </a:r>
          </a:p>
        </p:txBody>
      </p:sp>
      <p:sp>
        <p:nvSpPr>
          <p:cNvPr id="328" name="Rounded Rectangle 79">
            <a:extLst>
              <a:ext uri="{FF2B5EF4-FFF2-40B4-BE49-F238E27FC236}">
                <a16:creationId xmlns:a16="http://schemas.microsoft.com/office/drawing/2014/main" id="{00C951DB-A7A0-4DDD-B335-18A78994BCC8}"/>
              </a:ext>
            </a:extLst>
          </p:cNvPr>
          <p:cNvSpPr/>
          <p:nvPr/>
        </p:nvSpPr>
        <p:spPr>
          <a:xfrm>
            <a:off x="7025865" y="1055474"/>
            <a:ext cx="885957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Varhaisen välittämisen malli</a:t>
            </a:r>
          </a:p>
        </p:txBody>
      </p:sp>
      <p:sp>
        <p:nvSpPr>
          <p:cNvPr id="329" name="Rounded Rectangle 79">
            <a:extLst>
              <a:ext uri="{FF2B5EF4-FFF2-40B4-BE49-F238E27FC236}">
                <a16:creationId xmlns:a16="http://schemas.microsoft.com/office/drawing/2014/main" id="{1F2C7BF8-1703-424C-B2E9-BE554ACB8767}"/>
              </a:ext>
            </a:extLst>
          </p:cNvPr>
          <p:cNvSpPr/>
          <p:nvPr/>
        </p:nvSpPr>
        <p:spPr>
          <a:xfrm>
            <a:off x="7025865" y="1055474"/>
            <a:ext cx="885957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Varhaisen välittämisen malli</a:t>
            </a:r>
          </a:p>
        </p:txBody>
      </p:sp>
      <p:sp>
        <p:nvSpPr>
          <p:cNvPr id="330" name="Rounded Rectangle 79">
            <a:extLst>
              <a:ext uri="{FF2B5EF4-FFF2-40B4-BE49-F238E27FC236}">
                <a16:creationId xmlns:a16="http://schemas.microsoft.com/office/drawing/2014/main" id="{6AF97EDC-324A-4430-B381-B4B98834EAA9}"/>
              </a:ext>
            </a:extLst>
          </p:cNvPr>
          <p:cNvSpPr/>
          <p:nvPr/>
        </p:nvSpPr>
        <p:spPr>
          <a:xfrm>
            <a:off x="7025039" y="1053635"/>
            <a:ext cx="885957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Varhaisen välittämisen malli</a:t>
            </a:r>
          </a:p>
        </p:txBody>
      </p:sp>
      <p:sp>
        <p:nvSpPr>
          <p:cNvPr id="331" name="Rounded Rectangle 79">
            <a:extLst>
              <a:ext uri="{FF2B5EF4-FFF2-40B4-BE49-F238E27FC236}">
                <a16:creationId xmlns:a16="http://schemas.microsoft.com/office/drawing/2014/main" id="{A8881876-1DF0-4A8D-BB18-50AB33B5C09F}"/>
              </a:ext>
            </a:extLst>
          </p:cNvPr>
          <p:cNvSpPr/>
          <p:nvPr/>
        </p:nvSpPr>
        <p:spPr>
          <a:xfrm>
            <a:off x="7025039" y="1049280"/>
            <a:ext cx="885957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Varhaisen välittämisen malli</a:t>
            </a:r>
          </a:p>
        </p:txBody>
      </p:sp>
      <p:sp>
        <p:nvSpPr>
          <p:cNvPr id="332" name="Rounded Rectangle 79">
            <a:extLst>
              <a:ext uri="{FF2B5EF4-FFF2-40B4-BE49-F238E27FC236}">
                <a16:creationId xmlns:a16="http://schemas.microsoft.com/office/drawing/2014/main" id="{C6556162-7A28-433A-82D9-91F04213B9E2}"/>
              </a:ext>
            </a:extLst>
          </p:cNvPr>
          <p:cNvSpPr/>
          <p:nvPr/>
        </p:nvSpPr>
        <p:spPr>
          <a:xfrm>
            <a:off x="7035993" y="1051795"/>
            <a:ext cx="885957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Varhaisen välittämisen malli</a:t>
            </a:r>
          </a:p>
        </p:txBody>
      </p:sp>
      <p:sp>
        <p:nvSpPr>
          <p:cNvPr id="333" name="Rounded Rectangle 79">
            <a:extLst>
              <a:ext uri="{FF2B5EF4-FFF2-40B4-BE49-F238E27FC236}">
                <a16:creationId xmlns:a16="http://schemas.microsoft.com/office/drawing/2014/main" id="{3B4993D2-4E25-408D-893A-06DDF5A54D7F}"/>
              </a:ext>
            </a:extLst>
          </p:cNvPr>
          <p:cNvSpPr/>
          <p:nvPr/>
        </p:nvSpPr>
        <p:spPr>
          <a:xfrm>
            <a:off x="7035993" y="1047103"/>
            <a:ext cx="885957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Varhaisen välittämisen malli</a:t>
            </a:r>
          </a:p>
        </p:txBody>
      </p:sp>
      <p:sp>
        <p:nvSpPr>
          <p:cNvPr id="334" name="Rounded Rectangle 105">
            <a:extLst>
              <a:ext uri="{FF2B5EF4-FFF2-40B4-BE49-F238E27FC236}">
                <a16:creationId xmlns:a16="http://schemas.microsoft.com/office/drawing/2014/main" id="{C8AB50D9-E9E0-4CCF-9F00-5F7DAF269424}"/>
              </a:ext>
            </a:extLst>
          </p:cNvPr>
          <p:cNvSpPr/>
          <p:nvPr/>
        </p:nvSpPr>
        <p:spPr>
          <a:xfrm>
            <a:off x="5981713" y="1948834"/>
            <a:ext cx="885957" cy="217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800" dirty="0">
                <a:solidFill>
                  <a:srgbClr val="002060"/>
                </a:solidFill>
              </a:rPr>
              <a:t>QWL-kysely</a:t>
            </a:r>
          </a:p>
        </p:txBody>
      </p:sp>
      <p:sp>
        <p:nvSpPr>
          <p:cNvPr id="335" name="Rounded Rectangle 105">
            <a:extLst>
              <a:ext uri="{FF2B5EF4-FFF2-40B4-BE49-F238E27FC236}">
                <a16:creationId xmlns:a16="http://schemas.microsoft.com/office/drawing/2014/main" id="{6C66FEEB-8B41-4F18-B38E-F4EBA0FB8D23}"/>
              </a:ext>
            </a:extLst>
          </p:cNvPr>
          <p:cNvSpPr/>
          <p:nvPr/>
        </p:nvSpPr>
        <p:spPr>
          <a:xfrm>
            <a:off x="5981713" y="1948834"/>
            <a:ext cx="885957" cy="217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800" dirty="0">
                <a:solidFill>
                  <a:srgbClr val="002060"/>
                </a:solidFill>
              </a:rPr>
              <a:t>QWL-kysely</a:t>
            </a:r>
          </a:p>
        </p:txBody>
      </p:sp>
      <p:sp>
        <p:nvSpPr>
          <p:cNvPr id="336" name="Rounded Rectangle 105">
            <a:extLst>
              <a:ext uri="{FF2B5EF4-FFF2-40B4-BE49-F238E27FC236}">
                <a16:creationId xmlns:a16="http://schemas.microsoft.com/office/drawing/2014/main" id="{04AEAC89-8CA1-498B-8764-2D158577E35B}"/>
              </a:ext>
            </a:extLst>
          </p:cNvPr>
          <p:cNvSpPr/>
          <p:nvPr/>
        </p:nvSpPr>
        <p:spPr>
          <a:xfrm>
            <a:off x="5985536" y="1952030"/>
            <a:ext cx="885957" cy="217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800" dirty="0">
                <a:solidFill>
                  <a:srgbClr val="002060"/>
                </a:solidFill>
              </a:rPr>
              <a:t>QWL-kysely</a:t>
            </a:r>
          </a:p>
        </p:txBody>
      </p:sp>
      <p:sp>
        <p:nvSpPr>
          <p:cNvPr id="337" name="Rounded Rectangle 105">
            <a:extLst>
              <a:ext uri="{FF2B5EF4-FFF2-40B4-BE49-F238E27FC236}">
                <a16:creationId xmlns:a16="http://schemas.microsoft.com/office/drawing/2014/main" id="{642EBA93-1D9D-45A3-9DC3-6DF5D52E6BF7}"/>
              </a:ext>
            </a:extLst>
          </p:cNvPr>
          <p:cNvSpPr/>
          <p:nvPr/>
        </p:nvSpPr>
        <p:spPr>
          <a:xfrm>
            <a:off x="5993831" y="1948834"/>
            <a:ext cx="885957" cy="217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800" dirty="0">
                <a:solidFill>
                  <a:srgbClr val="002060"/>
                </a:solidFill>
              </a:rPr>
              <a:t>QWL-kysely</a:t>
            </a:r>
          </a:p>
        </p:txBody>
      </p:sp>
      <p:sp>
        <p:nvSpPr>
          <p:cNvPr id="338" name="Rounded Rectangle 105">
            <a:extLst>
              <a:ext uri="{FF2B5EF4-FFF2-40B4-BE49-F238E27FC236}">
                <a16:creationId xmlns:a16="http://schemas.microsoft.com/office/drawing/2014/main" id="{4DA9A0C0-4510-47FB-B28A-9C5D404A400F}"/>
              </a:ext>
            </a:extLst>
          </p:cNvPr>
          <p:cNvSpPr/>
          <p:nvPr/>
        </p:nvSpPr>
        <p:spPr>
          <a:xfrm>
            <a:off x="5993831" y="1948834"/>
            <a:ext cx="885957" cy="217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800" dirty="0">
                <a:solidFill>
                  <a:srgbClr val="002060"/>
                </a:solidFill>
              </a:rPr>
              <a:t>QWL-kysely</a:t>
            </a:r>
          </a:p>
        </p:txBody>
      </p:sp>
      <p:sp>
        <p:nvSpPr>
          <p:cNvPr id="339" name="Rounded Rectangle 105">
            <a:extLst>
              <a:ext uri="{FF2B5EF4-FFF2-40B4-BE49-F238E27FC236}">
                <a16:creationId xmlns:a16="http://schemas.microsoft.com/office/drawing/2014/main" id="{D5F9E9BB-A7F0-4B83-9CDB-C01C035E0754}"/>
              </a:ext>
            </a:extLst>
          </p:cNvPr>
          <p:cNvSpPr/>
          <p:nvPr/>
        </p:nvSpPr>
        <p:spPr>
          <a:xfrm>
            <a:off x="5991570" y="1963448"/>
            <a:ext cx="885957" cy="217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800" dirty="0">
                <a:solidFill>
                  <a:srgbClr val="002060"/>
                </a:solidFill>
              </a:rPr>
              <a:t>QWL-kysely</a:t>
            </a:r>
          </a:p>
        </p:txBody>
      </p:sp>
      <p:sp>
        <p:nvSpPr>
          <p:cNvPr id="340" name="Rounded Rectangle 105">
            <a:extLst>
              <a:ext uri="{FF2B5EF4-FFF2-40B4-BE49-F238E27FC236}">
                <a16:creationId xmlns:a16="http://schemas.microsoft.com/office/drawing/2014/main" id="{03D7216F-1FED-4126-A2BD-B6401DAEF106}"/>
              </a:ext>
            </a:extLst>
          </p:cNvPr>
          <p:cNvSpPr/>
          <p:nvPr/>
        </p:nvSpPr>
        <p:spPr>
          <a:xfrm>
            <a:off x="5987747" y="1947226"/>
            <a:ext cx="885957" cy="217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800" dirty="0">
                <a:solidFill>
                  <a:srgbClr val="002060"/>
                </a:solidFill>
              </a:rPr>
              <a:t>QWL-kysely</a:t>
            </a:r>
          </a:p>
        </p:txBody>
      </p:sp>
      <p:sp>
        <p:nvSpPr>
          <p:cNvPr id="341" name="Rounded Rectangle 105">
            <a:extLst>
              <a:ext uri="{FF2B5EF4-FFF2-40B4-BE49-F238E27FC236}">
                <a16:creationId xmlns:a16="http://schemas.microsoft.com/office/drawing/2014/main" id="{38A5E9B0-D67D-4797-81F1-8D23D19E74B2}"/>
              </a:ext>
            </a:extLst>
          </p:cNvPr>
          <p:cNvSpPr/>
          <p:nvPr/>
        </p:nvSpPr>
        <p:spPr>
          <a:xfrm>
            <a:off x="5987747" y="1947226"/>
            <a:ext cx="885957" cy="217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800" dirty="0">
                <a:solidFill>
                  <a:srgbClr val="002060"/>
                </a:solidFill>
              </a:rPr>
              <a:t>QWL-kysely</a:t>
            </a:r>
          </a:p>
        </p:txBody>
      </p:sp>
      <p:sp>
        <p:nvSpPr>
          <p:cNvPr id="342" name="Rounded Rectangle 105">
            <a:extLst>
              <a:ext uri="{FF2B5EF4-FFF2-40B4-BE49-F238E27FC236}">
                <a16:creationId xmlns:a16="http://schemas.microsoft.com/office/drawing/2014/main" id="{09734212-027E-4000-9AFC-71A23218B4A8}"/>
              </a:ext>
            </a:extLst>
          </p:cNvPr>
          <p:cNvSpPr/>
          <p:nvPr/>
        </p:nvSpPr>
        <p:spPr>
          <a:xfrm>
            <a:off x="5991570" y="1950422"/>
            <a:ext cx="885957" cy="217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800" dirty="0">
                <a:solidFill>
                  <a:srgbClr val="002060"/>
                </a:solidFill>
              </a:rPr>
              <a:t>QWL-kysely</a:t>
            </a:r>
          </a:p>
        </p:txBody>
      </p:sp>
      <p:sp>
        <p:nvSpPr>
          <p:cNvPr id="343" name="Rounded Rectangle 105">
            <a:extLst>
              <a:ext uri="{FF2B5EF4-FFF2-40B4-BE49-F238E27FC236}">
                <a16:creationId xmlns:a16="http://schemas.microsoft.com/office/drawing/2014/main" id="{AB2E2597-45A6-4B03-9402-E4A6C000E8E1}"/>
              </a:ext>
            </a:extLst>
          </p:cNvPr>
          <p:cNvSpPr/>
          <p:nvPr/>
        </p:nvSpPr>
        <p:spPr>
          <a:xfrm>
            <a:off x="5999865" y="1947226"/>
            <a:ext cx="885957" cy="217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800" dirty="0">
                <a:solidFill>
                  <a:srgbClr val="002060"/>
                </a:solidFill>
              </a:rPr>
              <a:t>QWL-kysely</a:t>
            </a:r>
          </a:p>
        </p:txBody>
      </p:sp>
      <p:sp>
        <p:nvSpPr>
          <p:cNvPr id="344" name="Rounded Rectangle 105">
            <a:extLst>
              <a:ext uri="{FF2B5EF4-FFF2-40B4-BE49-F238E27FC236}">
                <a16:creationId xmlns:a16="http://schemas.microsoft.com/office/drawing/2014/main" id="{6125A4AF-D2FB-4D36-A1EF-DFBA7868E18C}"/>
              </a:ext>
            </a:extLst>
          </p:cNvPr>
          <p:cNvSpPr/>
          <p:nvPr/>
        </p:nvSpPr>
        <p:spPr>
          <a:xfrm>
            <a:off x="5999865" y="1947226"/>
            <a:ext cx="885957" cy="217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800" dirty="0">
                <a:solidFill>
                  <a:srgbClr val="002060"/>
                </a:solidFill>
              </a:rPr>
              <a:t>QWL-kysely</a:t>
            </a:r>
          </a:p>
        </p:txBody>
      </p:sp>
      <p:sp>
        <p:nvSpPr>
          <p:cNvPr id="345" name="Rounded Rectangle 104">
            <a:extLst>
              <a:ext uri="{FF2B5EF4-FFF2-40B4-BE49-F238E27FC236}">
                <a16:creationId xmlns:a16="http://schemas.microsoft.com/office/drawing/2014/main" id="{7B8092BD-6174-44DB-ABBF-18E6C50423E4}"/>
              </a:ext>
            </a:extLst>
          </p:cNvPr>
          <p:cNvSpPr/>
          <p:nvPr/>
        </p:nvSpPr>
        <p:spPr>
          <a:xfrm>
            <a:off x="6975186" y="1615669"/>
            <a:ext cx="885957" cy="217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Tiimin kehityspalaveri</a:t>
            </a:r>
          </a:p>
        </p:txBody>
      </p:sp>
      <p:sp>
        <p:nvSpPr>
          <p:cNvPr id="346" name="Rounded Rectangle 104">
            <a:extLst>
              <a:ext uri="{FF2B5EF4-FFF2-40B4-BE49-F238E27FC236}">
                <a16:creationId xmlns:a16="http://schemas.microsoft.com/office/drawing/2014/main" id="{40A40690-AC99-4D35-B0B4-83930ECA6DE1}"/>
              </a:ext>
            </a:extLst>
          </p:cNvPr>
          <p:cNvSpPr/>
          <p:nvPr/>
        </p:nvSpPr>
        <p:spPr>
          <a:xfrm>
            <a:off x="6975186" y="1615669"/>
            <a:ext cx="885957" cy="217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Tiimin kehityspalaveri</a:t>
            </a:r>
          </a:p>
        </p:txBody>
      </p:sp>
      <p:sp>
        <p:nvSpPr>
          <p:cNvPr id="347" name="Rounded Rectangle 104">
            <a:extLst>
              <a:ext uri="{FF2B5EF4-FFF2-40B4-BE49-F238E27FC236}">
                <a16:creationId xmlns:a16="http://schemas.microsoft.com/office/drawing/2014/main" id="{0A567DCE-CB96-426C-A147-3C64AC2ABBBC}"/>
              </a:ext>
            </a:extLst>
          </p:cNvPr>
          <p:cNvSpPr/>
          <p:nvPr/>
        </p:nvSpPr>
        <p:spPr>
          <a:xfrm>
            <a:off x="6975186" y="1615669"/>
            <a:ext cx="885957" cy="217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Tiimin kehityspalaveri</a:t>
            </a:r>
          </a:p>
        </p:txBody>
      </p:sp>
      <p:sp>
        <p:nvSpPr>
          <p:cNvPr id="348" name="Rounded Rectangle 104">
            <a:extLst>
              <a:ext uri="{FF2B5EF4-FFF2-40B4-BE49-F238E27FC236}">
                <a16:creationId xmlns:a16="http://schemas.microsoft.com/office/drawing/2014/main" id="{DDDBB6B1-E42D-4C9B-BE2A-F4A1804783A4}"/>
              </a:ext>
            </a:extLst>
          </p:cNvPr>
          <p:cNvSpPr/>
          <p:nvPr/>
        </p:nvSpPr>
        <p:spPr>
          <a:xfrm>
            <a:off x="6975186" y="1615669"/>
            <a:ext cx="885957" cy="217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Tiimin kehityspalaveri</a:t>
            </a:r>
          </a:p>
        </p:txBody>
      </p:sp>
      <p:sp>
        <p:nvSpPr>
          <p:cNvPr id="349" name="Rounded Rectangle 104">
            <a:extLst>
              <a:ext uri="{FF2B5EF4-FFF2-40B4-BE49-F238E27FC236}">
                <a16:creationId xmlns:a16="http://schemas.microsoft.com/office/drawing/2014/main" id="{A7F085FC-8867-4D24-AE57-80F73209F35D}"/>
              </a:ext>
            </a:extLst>
          </p:cNvPr>
          <p:cNvSpPr/>
          <p:nvPr/>
        </p:nvSpPr>
        <p:spPr>
          <a:xfrm>
            <a:off x="6975186" y="1613380"/>
            <a:ext cx="885957" cy="217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Tiimin kehityspalaveri</a:t>
            </a:r>
          </a:p>
        </p:txBody>
      </p:sp>
      <p:sp>
        <p:nvSpPr>
          <p:cNvPr id="350" name="Rounded Rectangle 104">
            <a:extLst>
              <a:ext uri="{FF2B5EF4-FFF2-40B4-BE49-F238E27FC236}">
                <a16:creationId xmlns:a16="http://schemas.microsoft.com/office/drawing/2014/main" id="{45A8878E-1F8C-4A79-81D4-67EAE1BBD70C}"/>
              </a:ext>
            </a:extLst>
          </p:cNvPr>
          <p:cNvSpPr/>
          <p:nvPr/>
        </p:nvSpPr>
        <p:spPr>
          <a:xfrm>
            <a:off x="6975186" y="1611241"/>
            <a:ext cx="885957" cy="217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Tiimin kehityspalaveri</a:t>
            </a:r>
          </a:p>
        </p:txBody>
      </p:sp>
      <p:sp>
        <p:nvSpPr>
          <p:cNvPr id="351" name="Rounded Rectangle 104">
            <a:extLst>
              <a:ext uri="{FF2B5EF4-FFF2-40B4-BE49-F238E27FC236}">
                <a16:creationId xmlns:a16="http://schemas.microsoft.com/office/drawing/2014/main" id="{C216E6D1-F723-4560-848D-3D46980DCF01}"/>
              </a:ext>
            </a:extLst>
          </p:cNvPr>
          <p:cNvSpPr/>
          <p:nvPr/>
        </p:nvSpPr>
        <p:spPr>
          <a:xfrm>
            <a:off x="6975186" y="1611241"/>
            <a:ext cx="885957" cy="217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Tiimin kehityspalaveri</a:t>
            </a:r>
          </a:p>
        </p:txBody>
      </p:sp>
      <p:sp>
        <p:nvSpPr>
          <p:cNvPr id="352" name="Rounded Rectangle 104">
            <a:extLst>
              <a:ext uri="{FF2B5EF4-FFF2-40B4-BE49-F238E27FC236}">
                <a16:creationId xmlns:a16="http://schemas.microsoft.com/office/drawing/2014/main" id="{EF2A2F7C-6766-4EFB-84CA-C7C7405078F0}"/>
              </a:ext>
            </a:extLst>
          </p:cNvPr>
          <p:cNvSpPr/>
          <p:nvPr/>
        </p:nvSpPr>
        <p:spPr>
          <a:xfrm>
            <a:off x="6975186" y="1611241"/>
            <a:ext cx="885957" cy="217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Tiimin kehityspalaveri</a:t>
            </a:r>
          </a:p>
        </p:txBody>
      </p:sp>
      <p:sp>
        <p:nvSpPr>
          <p:cNvPr id="353" name="Rounded Rectangle 104">
            <a:extLst>
              <a:ext uri="{FF2B5EF4-FFF2-40B4-BE49-F238E27FC236}">
                <a16:creationId xmlns:a16="http://schemas.microsoft.com/office/drawing/2014/main" id="{93A600A3-A810-4E74-8652-FC27897D572A}"/>
              </a:ext>
            </a:extLst>
          </p:cNvPr>
          <p:cNvSpPr/>
          <p:nvPr/>
        </p:nvSpPr>
        <p:spPr>
          <a:xfrm>
            <a:off x="6975186" y="1611241"/>
            <a:ext cx="885957" cy="217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Tiimin kehityspalaveri</a:t>
            </a:r>
          </a:p>
        </p:txBody>
      </p:sp>
      <p:sp>
        <p:nvSpPr>
          <p:cNvPr id="354" name="Rounded Rectangle 104">
            <a:extLst>
              <a:ext uri="{FF2B5EF4-FFF2-40B4-BE49-F238E27FC236}">
                <a16:creationId xmlns:a16="http://schemas.microsoft.com/office/drawing/2014/main" id="{ACCDAE89-6E43-4262-A08F-8CA7B20C7A4C}"/>
              </a:ext>
            </a:extLst>
          </p:cNvPr>
          <p:cNvSpPr/>
          <p:nvPr/>
        </p:nvSpPr>
        <p:spPr>
          <a:xfrm>
            <a:off x="6975186" y="1611241"/>
            <a:ext cx="885957" cy="217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Tiimin kehityspalaveri</a:t>
            </a:r>
          </a:p>
        </p:txBody>
      </p:sp>
      <p:sp>
        <p:nvSpPr>
          <p:cNvPr id="355" name="Rounded Rectangle 104">
            <a:extLst>
              <a:ext uri="{FF2B5EF4-FFF2-40B4-BE49-F238E27FC236}">
                <a16:creationId xmlns:a16="http://schemas.microsoft.com/office/drawing/2014/main" id="{DC167961-0C77-43CE-9F0D-FD26A3A07FDC}"/>
              </a:ext>
            </a:extLst>
          </p:cNvPr>
          <p:cNvSpPr/>
          <p:nvPr/>
        </p:nvSpPr>
        <p:spPr>
          <a:xfrm>
            <a:off x="6975186" y="1608952"/>
            <a:ext cx="885957" cy="217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Tiimin kehityspalaveri</a:t>
            </a:r>
          </a:p>
        </p:txBody>
      </p:sp>
      <p:sp>
        <p:nvSpPr>
          <p:cNvPr id="356" name="Rounded Rectangle 105">
            <a:extLst>
              <a:ext uri="{FF2B5EF4-FFF2-40B4-BE49-F238E27FC236}">
                <a16:creationId xmlns:a16="http://schemas.microsoft.com/office/drawing/2014/main" id="{FD21804B-271D-4FD0-9D25-7201590CB15C}"/>
              </a:ext>
            </a:extLst>
          </p:cNvPr>
          <p:cNvSpPr/>
          <p:nvPr/>
        </p:nvSpPr>
        <p:spPr>
          <a:xfrm>
            <a:off x="6948728" y="1946080"/>
            <a:ext cx="885957" cy="217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HR-tuen hyödyntäminen</a:t>
            </a:r>
          </a:p>
        </p:txBody>
      </p:sp>
      <p:sp>
        <p:nvSpPr>
          <p:cNvPr id="357" name="Rounded Rectangle 105">
            <a:extLst>
              <a:ext uri="{FF2B5EF4-FFF2-40B4-BE49-F238E27FC236}">
                <a16:creationId xmlns:a16="http://schemas.microsoft.com/office/drawing/2014/main" id="{8519A1C6-0BB6-4152-A2F5-B7225BFE1A1C}"/>
              </a:ext>
            </a:extLst>
          </p:cNvPr>
          <p:cNvSpPr/>
          <p:nvPr/>
        </p:nvSpPr>
        <p:spPr>
          <a:xfrm>
            <a:off x="6948728" y="1946080"/>
            <a:ext cx="885957" cy="217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HR-tuen hyödyntäminen</a:t>
            </a:r>
          </a:p>
        </p:txBody>
      </p:sp>
      <p:sp>
        <p:nvSpPr>
          <p:cNvPr id="358" name="Rounded Rectangle 105">
            <a:extLst>
              <a:ext uri="{FF2B5EF4-FFF2-40B4-BE49-F238E27FC236}">
                <a16:creationId xmlns:a16="http://schemas.microsoft.com/office/drawing/2014/main" id="{F8277DD7-B7D2-4482-8059-6551D8ADA3DA}"/>
              </a:ext>
            </a:extLst>
          </p:cNvPr>
          <p:cNvSpPr/>
          <p:nvPr/>
        </p:nvSpPr>
        <p:spPr>
          <a:xfrm>
            <a:off x="6948728" y="1949085"/>
            <a:ext cx="885957" cy="217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HR-tuen hyödyntäminen</a:t>
            </a:r>
          </a:p>
        </p:txBody>
      </p:sp>
      <p:sp>
        <p:nvSpPr>
          <p:cNvPr id="359" name="Rounded Rectangle 105">
            <a:extLst>
              <a:ext uri="{FF2B5EF4-FFF2-40B4-BE49-F238E27FC236}">
                <a16:creationId xmlns:a16="http://schemas.microsoft.com/office/drawing/2014/main" id="{F4784A2A-A7F3-43B5-9E41-DD2352D94669}"/>
              </a:ext>
            </a:extLst>
          </p:cNvPr>
          <p:cNvSpPr/>
          <p:nvPr/>
        </p:nvSpPr>
        <p:spPr>
          <a:xfrm>
            <a:off x="6962949" y="1944730"/>
            <a:ext cx="885957" cy="217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HR-tuen hyödyntäminen</a:t>
            </a:r>
          </a:p>
        </p:txBody>
      </p:sp>
      <p:sp>
        <p:nvSpPr>
          <p:cNvPr id="360" name="Rounded Rectangle 105">
            <a:extLst>
              <a:ext uri="{FF2B5EF4-FFF2-40B4-BE49-F238E27FC236}">
                <a16:creationId xmlns:a16="http://schemas.microsoft.com/office/drawing/2014/main" id="{D758DE99-F4AC-4262-AB45-4354959C0CDC}"/>
              </a:ext>
            </a:extLst>
          </p:cNvPr>
          <p:cNvSpPr/>
          <p:nvPr/>
        </p:nvSpPr>
        <p:spPr>
          <a:xfrm>
            <a:off x="6962949" y="1949085"/>
            <a:ext cx="885957" cy="217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HR-tuen hyödyntäminen</a:t>
            </a:r>
          </a:p>
        </p:txBody>
      </p:sp>
      <p:sp>
        <p:nvSpPr>
          <p:cNvPr id="361" name="Rounded Rectangle 105">
            <a:extLst>
              <a:ext uri="{FF2B5EF4-FFF2-40B4-BE49-F238E27FC236}">
                <a16:creationId xmlns:a16="http://schemas.microsoft.com/office/drawing/2014/main" id="{A78D3ECD-0C39-4454-846F-FFF787D11FA4}"/>
              </a:ext>
            </a:extLst>
          </p:cNvPr>
          <p:cNvSpPr/>
          <p:nvPr/>
        </p:nvSpPr>
        <p:spPr>
          <a:xfrm>
            <a:off x="6961343" y="1949085"/>
            <a:ext cx="885957" cy="217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HR-tuen hyödyntäminen</a:t>
            </a:r>
          </a:p>
        </p:txBody>
      </p:sp>
      <p:sp>
        <p:nvSpPr>
          <p:cNvPr id="362" name="Rounded Rectangle 105">
            <a:extLst>
              <a:ext uri="{FF2B5EF4-FFF2-40B4-BE49-F238E27FC236}">
                <a16:creationId xmlns:a16="http://schemas.microsoft.com/office/drawing/2014/main" id="{EB017D60-D8C9-479B-8507-0B688FF789DE}"/>
              </a:ext>
            </a:extLst>
          </p:cNvPr>
          <p:cNvSpPr/>
          <p:nvPr/>
        </p:nvSpPr>
        <p:spPr>
          <a:xfrm>
            <a:off x="6947472" y="1948956"/>
            <a:ext cx="885957" cy="217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HR-tuen hyödyntäminen</a:t>
            </a:r>
          </a:p>
        </p:txBody>
      </p:sp>
      <p:sp>
        <p:nvSpPr>
          <p:cNvPr id="363" name="Rounded Rectangle 105">
            <a:extLst>
              <a:ext uri="{FF2B5EF4-FFF2-40B4-BE49-F238E27FC236}">
                <a16:creationId xmlns:a16="http://schemas.microsoft.com/office/drawing/2014/main" id="{5458AE03-F922-4500-8EC6-D78A4DA52EB8}"/>
              </a:ext>
            </a:extLst>
          </p:cNvPr>
          <p:cNvSpPr/>
          <p:nvPr/>
        </p:nvSpPr>
        <p:spPr>
          <a:xfrm>
            <a:off x="6947472" y="1948956"/>
            <a:ext cx="885957" cy="217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HR-tuen hyödyntäminen</a:t>
            </a:r>
          </a:p>
        </p:txBody>
      </p:sp>
      <p:sp>
        <p:nvSpPr>
          <p:cNvPr id="364" name="Rounded Rectangle 105">
            <a:extLst>
              <a:ext uri="{FF2B5EF4-FFF2-40B4-BE49-F238E27FC236}">
                <a16:creationId xmlns:a16="http://schemas.microsoft.com/office/drawing/2014/main" id="{FB4A49D7-D0E6-4FA0-947F-797B887C75C4}"/>
              </a:ext>
            </a:extLst>
          </p:cNvPr>
          <p:cNvSpPr/>
          <p:nvPr/>
        </p:nvSpPr>
        <p:spPr>
          <a:xfrm>
            <a:off x="6947472" y="1951961"/>
            <a:ext cx="885957" cy="217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HR-tuen hyödyntäminen</a:t>
            </a:r>
          </a:p>
        </p:txBody>
      </p:sp>
      <p:sp>
        <p:nvSpPr>
          <p:cNvPr id="365" name="Rounded Rectangle 105">
            <a:extLst>
              <a:ext uri="{FF2B5EF4-FFF2-40B4-BE49-F238E27FC236}">
                <a16:creationId xmlns:a16="http://schemas.microsoft.com/office/drawing/2014/main" id="{D64DF799-1C38-40E4-BCF6-2F36BB343576}"/>
              </a:ext>
            </a:extLst>
          </p:cNvPr>
          <p:cNvSpPr/>
          <p:nvPr/>
        </p:nvSpPr>
        <p:spPr>
          <a:xfrm>
            <a:off x="6961693" y="1947606"/>
            <a:ext cx="885957" cy="217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HR-tuen hyödyntäminen</a:t>
            </a:r>
          </a:p>
        </p:txBody>
      </p:sp>
      <p:sp>
        <p:nvSpPr>
          <p:cNvPr id="366" name="Rounded Rectangle 105">
            <a:extLst>
              <a:ext uri="{FF2B5EF4-FFF2-40B4-BE49-F238E27FC236}">
                <a16:creationId xmlns:a16="http://schemas.microsoft.com/office/drawing/2014/main" id="{6393A31C-8D1C-47C1-AC0A-5783837D41FB}"/>
              </a:ext>
            </a:extLst>
          </p:cNvPr>
          <p:cNvSpPr/>
          <p:nvPr/>
        </p:nvSpPr>
        <p:spPr>
          <a:xfrm>
            <a:off x="6961693" y="1951961"/>
            <a:ext cx="885957" cy="217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HR-tuen hyödyntäminen</a:t>
            </a:r>
          </a:p>
        </p:txBody>
      </p:sp>
      <p:sp>
        <p:nvSpPr>
          <p:cNvPr id="367" name="Rounded Rectangle 105">
            <a:extLst>
              <a:ext uri="{FF2B5EF4-FFF2-40B4-BE49-F238E27FC236}">
                <a16:creationId xmlns:a16="http://schemas.microsoft.com/office/drawing/2014/main" id="{A27614B6-ACC6-4B75-B71F-0C311BBF4403}"/>
              </a:ext>
            </a:extLst>
          </p:cNvPr>
          <p:cNvSpPr/>
          <p:nvPr/>
        </p:nvSpPr>
        <p:spPr>
          <a:xfrm>
            <a:off x="6960087" y="1951961"/>
            <a:ext cx="885957" cy="217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HR-tuen hyödyntäminen</a:t>
            </a:r>
          </a:p>
        </p:txBody>
      </p:sp>
      <p:sp>
        <p:nvSpPr>
          <p:cNvPr id="380" name="Rounded Rectangle 105">
            <a:extLst>
              <a:ext uri="{FF2B5EF4-FFF2-40B4-BE49-F238E27FC236}">
                <a16:creationId xmlns:a16="http://schemas.microsoft.com/office/drawing/2014/main" id="{3609096D-F5EF-40AF-AE0D-E46FD6CE5E7A}"/>
              </a:ext>
            </a:extLst>
          </p:cNvPr>
          <p:cNvSpPr/>
          <p:nvPr/>
        </p:nvSpPr>
        <p:spPr>
          <a:xfrm>
            <a:off x="7935215" y="1939795"/>
            <a:ext cx="885957" cy="217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Esimiesten välinen vertaistuki</a:t>
            </a:r>
          </a:p>
        </p:txBody>
      </p:sp>
      <p:sp>
        <p:nvSpPr>
          <p:cNvPr id="381" name="Rounded Rectangle 105">
            <a:extLst>
              <a:ext uri="{FF2B5EF4-FFF2-40B4-BE49-F238E27FC236}">
                <a16:creationId xmlns:a16="http://schemas.microsoft.com/office/drawing/2014/main" id="{81F88AB6-C4FE-4848-9744-B7DA5BC84A4A}"/>
              </a:ext>
            </a:extLst>
          </p:cNvPr>
          <p:cNvSpPr/>
          <p:nvPr/>
        </p:nvSpPr>
        <p:spPr>
          <a:xfrm>
            <a:off x="7937772" y="1939998"/>
            <a:ext cx="885957" cy="217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Esimiesten välinen vertaistuki</a:t>
            </a:r>
          </a:p>
        </p:txBody>
      </p:sp>
      <p:sp>
        <p:nvSpPr>
          <p:cNvPr id="382" name="Rounded Rectangle 105">
            <a:extLst>
              <a:ext uri="{FF2B5EF4-FFF2-40B4-BE49-F238E27FC236}">
                <a16:creationId xmlns:a16="http://schemas.microsoft.com/office/drawing/2014/main" id="{460CD5EF-3B4E-4137-9229-3A9619A47F7E}"/>
              </a:ext>
            </a:extLst>
          </p:cNvPr>
          <p:cNvSpPr/>
          <p:nvPr/>
        </p:nvSpPr>
        <p:spPr>
          <a:xfrm>
            <a:off x="7935215" y="1940456"/>
            <a:ext cx="885957" cy="217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Esimiesten välinen vertaistuki</a:t>
            </a:r>
          </a:p>
        </p:txBody>
      </p:sp>
      <p:sp>
        <p:nvSpPr>
          <p:cNvPr id="383" name="Rounded Rectangle 105">
            <a:extLst>
              <a:ext uri="{FF2B5EF4-FFF2-40B4-BE49-F238E27FC236}">
                <a16:creationId xmlns:a16="http://schemas.microsoft.com/office/drawing/2014/main" id="{87234E4B-F7FB-4D5D-BA6B-8A4C56FEE250}"/>
              </a:ext>
            </a:extLst>
          </p:cNvPr>
          <p:cNvSpPr/>
          <p:nvPr/>
        </p:nvSpPr>
        <p:spPr>
          <a:xfrm>
            <a:off x="7935215" y="1938187"/>
            <a:ext cx="885957" cy="217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Esimiesten välinen vertaistuki</a:t>
            </a:r>
          </a:p>
        </p:txBody>
      </p:sp>
      <p:sp>
        <p:nvSpPr>
          <p:cNvPr id="384" name="Rounded Rectangle 105">
            <a:extLst>
              <a:ext uri="{FF2B5EF4-FFF2-40B4-BE49-F238E27FC236}">
                <a16:creationId xmlns:a16="http://schemas.microsoft.com/office/drawing/2014/main" id="{1948663B-50B8-4AF5-9551-72DE08C49A49}"/>
              </a:ext>
            </a:extLst>
          </p:cNvPr>
          <p:cNvSpPr/>
          <p:nvPr/>
        </p:nvSpPr>
        <p:spPr>
          <a:xfrm>
            <a:off x="7937772" y="1942675"/>
            <a:ext cx="885957" cy="217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Esimiesten välinen vertaistuki</a:t>
            </a:r>
          </a:p>
        </p:txBody>
      </p:sp>
      <p:sp>
        <p:nvSpPr>
          <p:cNvPr id="385" name="Rounded Rectangle 105">
            <a:extLst>
              <a:ext uri="{FF2B5EF4-FFF2-40B4-BE49-F238E27FC236}">
                <a16:creationId xmlns:a16="http://schemas.microsoft.com/office/drawing/2014/main" id="{50ECF28A-AF87-4411-A27B-AC4E03AAD569}"/>
              </a:ext>
            </a:extLst>
          </p:cNvPr>
          <p:cNvSpPr/>
          <p:nvPr/>
        </p:nvSpPr>
        <p:spPr>
          <a:xfrm>
            <a:off x="7935215" y="1942675"/>
            <a:ext cx="885957" cy="217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Esimiesten välinen vertaistuki</a:t>
            </a:r>
          </a:p>
        </p:txBody>
      </p:sp>
      <p:sp>
        <p:nvSpPr>
          <p:cNvPr id="386" name="Rounded Rectangle 105">
            <a:extLst>
              <a:ext uri="{FF2B5EF4-FFF2-40B4-BE49-F238E27FC236}">
                <a16:creationId xmlns:a16="http://schemas.microsoft.com/office/drawing/2014/main" id="{14D5F104-D136-4958-A412-CCB1CA163239}"/>
              </a:ext>
            </a:extLst>
          </p:cNvPr>
          <p:cNvSpPr/>
          <p:nvPr/>
        </p:nvSpPr>
        <p:spPr>
          <a:xfrm>
            <a:off x="7935215" y="1939795"/>
            <a:ext cx="885957" cy="217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Esimiesten välinen vertaistuki</a:t>
            </a:r>
          </a:p>
        </p:txBody>
      </p:sp>
      <p:sp>
        <p:nvSpPr>
          <p:cNvPr id="387" name="Rounded Rectangle 105">
            <a:extLst>
              <a:ext uri="{FF2B5EF4-FFF2-40B4-BE49-F238E27FC236}">
                <a16:creationId xmlns:a16="http://schemas.microsoft.com/office/drawing/2014/main" id="{5E2B05CC-F3C2-49E4-93C9-C5F20F7D1945}"/>
              </a:ext>
            </a:extLst>
          </p:cNvPr>
          <p:cNvSpPr/>
          <p:nvPr/>
        </p:nvSpPr>
        <p:spPr>
          <a:xfrm>
            <a:off x="7937772" y="1939998"/>
            <a:ext cx="885957" cy="217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Esimiesten välinen vertaistuki</a:t>
            </a:r>
          </a:p>
        </p:txBody>
      </p:sp>
      <p:sp>
        <p:nvSpPr>
          <p:cNvPr id="388" name="Rounded Rectangle 105">
            <a:extLst>
              <a:ext uri="{FF2B5EF4-FFF2-40B4-BE49-F238E27FC236}">
                <a16:creationId xmlns:a16="http://schemas.microsoft.com/office/drawing/2014/main" id="{1EF6F8B0-BF66-455D-9B8C-29508EF0A1FE}"/>
              </a:ext>
            </a:extLst>
          </p:cNvPr>
          <p:cNvSpPr/>
          <p:nvPr/>
        </p:nvSpPr>
        <p:spPr>
          <a:xfrm>
            <a:off x="7935215" y="1940456"/>
            <a:ext cx="885957" cy="217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Esimiesten välinen vertaistuki</a:t>
            </a:r>
          </a:p>
        </p:txBody>
      </p:sp>
      <p:sp>
        <p:nvSpPr>
          <p:cNvPr id="389" name="Rounded Rectangle 105">
            <a:extLst>
              <a:ext uri="{FF2B5EF4-FFF2-40B4-BE49-F238E27FC236}">
                <a16:creationId xmlns:a16="http://schemas.microsoft.com/office/drawing/2014/main" id="{7E09710F-6571-4AC3-B6AC-4795ABB9F212}"/>
              </a:ext>
            </a:extLst>
          </p:cNvPr>
          <p:cNvSpPr/>
          <p:nvPr/>
        </p:nvSpPr>
        <p:spPr>
          <a:xfrm>
            <a:off x="7935215" y="1938187"/>
            <a:ext cx="885957" cy="217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Esimiesten välinen vertaistuki</a:t>
            </a:r>
          </a:p>
        </p:txBody>
      </p:sp>
      <p:sp>
        <p:nvSpPr>
          <p:cNvPr id="390" name="Rounded Rectangle 105">
            <a:extLst>
              <a:ext uri="{FF2B5EF4-FFF2-40B4-BE49-F238E27FC236}">
                <a16:creationId xmlns:a16="http://schemas.microsoft.com/office/drawing/2014/main" id="{673D06A7-BD89-448C-8BFF-BDDAD7DD550A}"/>
              </a:ext>
            </a:extLst>
          </p:cNvPr>
          <p:cNvSpPr/>
          <p:nvPr/>
        </p:nvSpPr>
        <p:spPr>
          <a:xfrm>
            <a:off x="7937772" y="1942675"/>
            <a:ext cx="885957" cy="217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Esimiesten välinen vertaistuki</a:t>
            </a:r>
          </a:p>
        </p:txBody>
      </p:sp>
      <p:sp>
        <p:nvSpPr>
          <p:cNvPr id="391" name="Rounded Rectangle 105">
            <a:extLst>
              <a:ext uri="{FF2B5EF4-FFF2-40B4-BE49-F238E27FC236}">
                <a16:creationId xmlns:a16="http://schemas.microsoft.com/office/drawing/2014/main" id="{4ACA5182-5EB3-4F3E-B564-10AC742E68F6}"/>
              </a:ext>
            </a:extLst>
          </p:cNvPr>
          <p:cNvSpPr/>
          <p:nvPr/>
        </p:nvSpPr>
        <p:spPr>
          <a:xfrm>
            <a:off x="7935215" y="1942675"/>
            <a:ext cx="885957" cy="217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Esimiesten välinen vertaistuki</a:t>
            </a:r>
          </a:p>
        </p:txBody>
      </p:sp>
      <p:sp>
        <p:nvSpPr>
          <p:cNvPr id="392" name="Rounded Rectangle 105">
            <a:extLst>
              <a:ext uri="{FF2B5EF4-FFF2-40B4-BE49-F238E27FC236}">
                <a16:creationId xmlns:a16="http://schemas.microsoft.com/office/drawing/2014/main" id="{A6057578-983B-4A48-BB74-27EA0BC918C6}"/>
              </a:ext>
            </a:extLst>
          </p:cNvPr>
          <p:cNvSpPr/>
          <p:nvPr/>
        </p:nvSpPr>
        <p:spPr>
          <a:xfrm>
            <a:off x="7923551" y="1616041"/>
            <a:ext cx="885957" cy="217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Työelämäinnovaatiot (pienet parannukset)</a:t>
            </a:r>
          </a:p>
        </p:txBody>
      </p:sp>
      <p:sp>
        <p:nvSpPr>
          <p:cNvPr id="393" name="Rounded Rectangle 105">
            <a:extLst>
              <a:ext uri="{FF2B5EF4-FFF2-40B4-BE49-F238E27FC236}">
                <a16:creationId xmlns:a16="http://schemas.microsoft.com/office/drawing/2014/main" id="{6E5F24CB-2757-4162-A756-60F9BD09312D}"/>
              </a:ext>
            </a:extLst>
          </p:cNvPr>
          <p:cNvSpPr/>
          <p:nvPr/>
        </p:nvSpPr>
        <p:spPr>
          <a:xfrm>
            <a:off x="7923551" y="1618008"/>
            <a:ext cx="885957" cy="217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Työelämäinnovaatiot (pienet parannukset)</a:t>
            </a:r>
          </a:p>
        </p:txBody>
      </p:sp>
      <p:sp>
        <p:nvSpPr>
          <p:cNvPr id="394" name="Rounded Rectangle 105">
            <a:extLst>
              <a:ext uri="{FF2B5EF4-FFF2-40B4-BE49-F238E27FC236}">
                <a16:creationId xmlns:a16="http://schemas.microsoft.com/office/drawing/2014/main" id="{623C59A4-85B9-4DD4-8E3B-997A64F4EE09}"/>
              </a:ext>
            </a:extLst>
          </p:cNvPr>
          <p:cNvSpPr/>
          <p:nvPr/>
        </p:nvSpPr>
        <p:spPr>
          <a:xfrm>
            <a:off x="7929257" y="1613654"/>
            <a:ext cx="885957" cy="217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Työelämäinnovaatiot (pienet parannukset)</a:t>
            </a:r>
          </a:p>
        </p:txBody>
      </p:sp>
      <p:sp>
        <p:nvSpPr>
          <p:cNvPr id="395" name="Rounded Rectangle 105">
            <a:extLst>
              <a:ext uri="{FF2B5EF4-FFF2-40B4-BE49-F238E27FC236}">
                <a16:creationId xmlns:a16="http://schemas.microsoft.com/office/drawing/2014/main" id="{02791A91-ED5F-4F73-B699-4577F594DF93}"/>
              </a:ext>
            </a:extLst>
          </p:cNvPr>
          <p:cNvSpPr/>
          <p:nvPr/>
        </p:nvSpPr>
        <p:spPr>
          <a:xfrm>
            <a:off x="7937772" y="1616041"/>
            <a:ext cx="885957" cy="217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Työelämäinnovaatiot (pienet parannukset)</a:t>
            </a:r>
          </a:p>
        </p:txBody>
      </p:sp>
      <p:sp>
        <p:nvSpPr>
          <p:cNvPr id="396" name="Rounded Rectangle 105">
            <a:extLst>
              <a:ext uri="{FF2B5EF4-FFF2-40B4-BE49-F238E27FC236}">
                <a16:creationId xmlns:a16="http://schemas.microsoft.com/office/drawing/2014/main" id="{87F93A78-B10F-4090-B0E8-F28699763A54}"/>
              </a:ext>
            </a:extLst>
          </p:cNvPr>
          <p:cNvSpPr/>
          <p:nvPr/>
        </p:nvSpPr>
        <p:spPr>
          <a:xfrm>
            <a:off x="7937772" y="1618008"/>
            <a:ext cx="885957" cy="217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Työelämäinnovaatiot (pienet parannukset)</a:t>
            </a:r>
          </a:p>
        </p:txBody>
      </p:sp>
      <p:sp>
        <p:nvSpPr>
          <p:cNvPr id="397" name="Rounded Rectangle 105">
            <a:extLst>
              <a:ext uri="{FF2B5EF4-FFF2-40B4-BE49-F238E27FC236}">
                <a16:creationId xmlns:a16="http://schemas.microsoft.com/office/drawing/2014/main" id="{4EF7AD0E-0D9B-4888-A1BC-3F158FDB77B1}"/>
              </a:ext>
            </a:extLst>
          </p:cNvPr>
          <p:cNvSpPr/>
          <p:nvPr/>
        </p:nvSpPr>
        <p:spPr>
          <a:xfrm>
            <a:off x="7937772" y="1611267"/>
            <a:ext cx="885957" cy="217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Työelämäinnovaatiot (pienet parannukset)</a:t>
            </a:r>
          </a:p>
        </p:txBody>
      </p:sp>
      <p:sp>
        <p:nvSpPr>
          <p:cNvPr id="398" name="Rounded Rectangle 105">
            <a:extLst>
              <a:ext uri="{FF2B5EF4-FFF2-40B4-BE49-F238E27FC236}">
                <a16:creationId xmlns:a16="http://schemas.microsoft.com/office/drawing/2014/main" id="{B7AB94CF-5F11-4073-82FB-384A7375E537}"/>
              </a:ext>
            </a:extLst>
          </p:cNvPr>
          <p:cNvSpPr/>
          <p:nvPr/>
        </p:nvSpPr>
        <p:spPr>
          <a:xfrm>
            <a:off x="7915036" y="1611476"/>
            <a:ext cx="885957" cy="217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Työelämäinnovaatiot (pienet parannukset)</a:t>
            </a:r>
          </a:p>
        </p:txBody>
      </p:sp>
      <p:sp>
        <p:nvSpPr>
          <p:cNvPr id="399" name="Rounded Rectangle 105">
            <a:extLst>
              <a:ext uri="{FF2B5EF4-FFF2-40B4-BE49-F238E27FC236}">
                <a16:creationId xmlns:a16="http://schemas.microsoft.com/office/drawing/2014/main" id="{BFEAEAE0-DA4C-4055-B681-81E5002990B5}"/>
              </a:ext>
            </a:extLst>
          </p:cNvPr>
          <p:cNvSpPr/>
          <p:nvPr/>
        </p:nvSpPr>
        <p:spPr>
          <a:xfrm>
            <a:off x="7915036" y="1613443"/>
            <a:ext cx="885957" cy="217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Työelämäinnovaatiot (pienet parannukset)</a:t>
            </a:r>
          </a:p>
        </p:txBody>
      </p:sp>
      <p:sp>
        <p:nvSpPr>
          <p:cNvPr id="400" name="Rounded Rectangle 105">
            <a:extLst>
              <a:ext uri="{FF2B5EF4-FFF2-40B4-BE49-F238E27FC236}">
                <a16:creationId xmlns:a16="http://schemas.microsoft.com/office/drawing/2014/main" id="{20036834-8888-4D91-9179-A701DCD429F6}"/>
              </a:ext>
            </a:extLst>
          </p:cNvPr>
          <p:cNvSpPr/>
          <p:nvPr/>
        </p:nvSpPr>
        <p:spPr>
          <a:xfrm>
            <a:off x="7920742" y="1609089"/>
            <a:ext cx="885957" cy="217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Työelämäinnovaatiot (pienet parannukset)</a:t>
            </a:r>
          </a:p>
        </p:txBody>
      </p:sp>
      <p:sp>
        <p:nvSpPr>
          <p:cNvPr id="401" name="Rounded Rectangle 105">
            <a:extLst>
              <a:ext uri="{FF2B5EF4-FFF2-40B4-BE49-F238E27FC236}">
                <a16:creationId xmlns:a16="http://schemas.microsoft.com/office/drawing/2014/main" id="{40D400A1-3364-4C2E-BE12-210B235AC66F}"/>
              </a:ext>
            </a:extLst>
          </p:cNvPr>
          <p:cNvSpPr/>
          <p:nvPr/>
        </p:nvSpPr>
        <p:spPr>
          <a:xfrm>
            <a:off x="7929257" y="1611476"/>
            <a:ext cx="885957" cy="217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Työelämäinnovaatiot (pienet parannukset)</a:t>
            </a:r>
          </a:p>
        </p:txBody>
      </p:sp>
      <p:sp>
        <p:nvSpPr>
          <p:cNvPr id="402" name="Rounded Rectangle 105">
            <a:extLst>
              <a:ext uri="{FF2B5EF4-FFF2-40B4-BE49-F238E27FC236}">
                <a16:creationId xmlns:a16="http://schemas.microsoft.com/office/drawing/2014/main" id="{7B475979-B0D7-411F-B8A6-02D77E2FD0D4}"/>
              </a:ext>
            </a:extLst>
          </p:cNvPr>
          <p:cNvSpPr/>
          <p:nvPr/>
        </p:nvSpPr>
        <p:spPr>
          <a:xfrm>
            <a:off x="7929257" y="1613443"/>
            <a:ext cx="885957" cy="217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Työelämäinnovaatiot (pienet parannukset)</a:t>
            </a:r>
          </a:p>
        </p:txBody>
      </p:sp>
      <p:sp>
        <p:nvSpPr>
          <p:cNvPr id="403" name="Rounded Rectangle 105">
            <a:extLst>
              <a:ext uri="{FF2B5EF4-FFF2-40B4-BE49-F238E27FC236}">
                <a16:creationId xmlns:a16="http://schemas.microsoft.com/office/drawing/2014/main" id="{50BF3F83-8EF8-48ED-948F-A700EA1629B8}"/>
              </a:ext>
            </a:extLst>
          </p:cNvPr>
          <p:cNvSpPr/>
          <p:nvPr/>
        </p:nvSpPr>
        <p:spPr>
          <a:xfrm>
            <a:off x="7929257" y="1606702"/>
            <a:ext cx="885957" cy="217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Työelämäinnovaatiot (pienet parannukset)</a:t>
            </a:r>
          </a:p>
        </p:txBody>
      </p:sp>
      <p:sp>
        <p:nvSpPr>
          <p:cNvPr id="404" name="Rounded Rectangle 105">
            <a:extLst>
              <a:ext uri="{FF2B5EF4-FFF2-40B4-BE49-F238E27FC236}">
                <a16:creationId xmlns:a16="http://schemas.microsoft.com/office/drawing/2014/main" id="{C9E91991-CBF8-4AEE-B9A4-7E2691A26CA8}"/>
              </a:ext>
            </a:extLst>
          </p:cNvPr>
          <p:cNvSpPr/>
          <p:nvPr/>
        </p:nvSpPr>
        <p:spPr>
          <a:xfrm>
            <a:off x="6011849" y="1608576"/>
            <a:ext cx="885957" cy="217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Tiimin tavoitteiden sopiminen</a:t>
            </a:r>
          </a:p>
        </p:txBody>
      </p:sp>
      <p:sp>
        <p:nvSpPr>
          <p:cNvPr id="405" name="Rounded Rectangle 105">
            <a:extLst>
              <a:ext uri="{FF2B5EF4-FFF2-40B4-BE49-F238E27FC236}">
                <a16:creationId xmlns:a16="http://schemas.microsoft.com/office/drawing/2014/main" id="{9F5B29F3-F06D-4C31-83D1-F08BB616EB4E}"/>
              </a:ext>
            </a:extLst>
          </p:cNvPr>
          <p:cNvSpPr/>
          <p:nvPr/>
        </p:nvSpPr>
        <p:spPr>
          <a:xfrm>
            <a:off x="6011849" y="1610543"/>
            <a:ext cx="885957" cy="217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Tiimin tavoitteiden sopiminen</a:t>
            </a:r>
          </a:p>
        </p:txBody>
      </p:sp>
      <p:sp>
        <p:nvSpPr>
          <p:cNvPr id="406" name="Rounded Rectangle 105">
            <a:extLst>
              <a:ext uri="{FF2B5EF4-FFF2-40B4-BE49-F238E27FC236}">
                <a16:creationId xmlns:a16="http://schemas.microsoft.com/office/drawing/2014/main" id="{06A975B3-1A0E-4F49-BB36-E29309F39B35}"/>
              </a:ext>
            </a:extLst>
          </p:cNvPr>
          <p:cNvSpPr/>
          <p:nvPr/>
        </p:nvSpPr>
        <p:spPr>
          <a:xfrm>
            <a:off x="6011849" y="1608576"/>
            <a:ext cx="885957" cy="217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Tiimin tavoitteiden sopiminen</a:t>
            </a:r>
          </a:p>
        </p:txBody>
      </p:sp>
      <p:sp>
        <p:nvSpPr>
          <p:cNvPr id="407" name="Rounded Rectangle 105">
            <a:extLst>
              <a:ext uri="{FF2B5EF4-FFF2-40B4-BE49-F238E27FC236}">
                <a16:creationId xmlns:a16="http://schemas.microsoft.com/office/drawing/2014/main" id="{16461F2E-FED7-4F3B-98B9-55C0BC5C1A26}"/>
              </a:ext>
            </a:extLst>
          </p:cNvPr>
          <p:cNvSpPr/>
          <p:nvPr/>
        </p:nvSpPr>
        <p:spPr>
          <a:xfrm>
            <a:off x="6011849" y="1613380"/>
            <a:ext cx="885957" cy="217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Tiimin tavoitteiden sopiminen</a:t>
            </a:r>
          </a:p>
        </p:txBody>
      </p:sp>
      <p:sp>
        <p:nvSpPr>
          <p:cNvPr id="408" name="Rounded Rectangle 105">
            <a:extLst>
              <a:ext uri="{FF2B5EF4-FFF2-40B4-BE49-F238E27FC236}">
                <a16:creationId xmlns:a16="http://schemas.microsoft.com/office/drawing/2014/main" id="{638E58F0-DFF9-4C2C-B34C-799FD20D4F01}"/>
              </a:ext>
            </a:extLst>
          </p:cNvPr>
          <p:cNvSpPr/>
          <p:nvPr/>
        </p:nvSpPr>
        <p:spPr>
          <a:xfrm>
            <a:off x="6011849" y="1615347"/>
            <a:ext cx="885957" cy="217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Tiimin tavoitteiden sopiminen</a:t>
            </a:r>
          </a:p>
        </p:txBody>
      </p:sp>
      <p:sp>
        <p:nvSpPr>
          <p:cNvPr id="409" name="Rounded Rectangle 105">
            <a:extLst>
              <a:ext uri="{FF2B5EF4-FFF2-40B4-BE49-F238E27FC236}">
                <a16:creationId xmlns:a16="http://schemas.microsoft.com/office/drawing/2014/main" id="{F32D1888-572A-4EB1-AE45-A71791CE775F}"/>
              </a:ext>
            </a:extLst>
          </p:cNvPr>
          <p:cNvSpPr/>
          <p:nvPr/>
        </p:nvSpPr>
        <p:spPr>
          <a:xfrm>
            <a:off x="6011849" y="1608576"/>
            <a:ext cx="885957" cy="217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Tiimin tavoitteiden sopiminen</a:t>
            </a:r>
          </a:p>
        </p:txBody>
      </p:sp>
      <p:sp>
        <p:nvSpPr>
          <p:cNvPr id="410" name="Rounded Rectangle 105">
            <a:extLst>
              <a:ext uri="{FF2B5EF4-FFF2-40B4-BE49-F238E27FC236}">
                <a16:creationId xmlns:a16="http://schemas.microsoft.com/office/drawing/2014/main" id="{EE7B39B9-F84E-4F06-A53D-8D317222ECDD}"/>
              </a:ext>
            </a:extLst>
          </p:cNvPr>
          <p:cNvSpPr/>
          <p:nvPr/>
        </p:nvSpPr>
        <p:spPr>
          <a:xfrm>
            <a:off x="6011849" y="1608576"/>
            <a:ext cx="885957" cy="217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Tiimin tavoitteiden sopiminen</a:t>
            </a:r>
          </a:p>
        </p:txBody>
      </p:sp>
      <p:sp>
        <p:nvSpPr>
          <p:cNvPr id="411" name="Rounded Rectangle 105">
            <a:extLst>
              <a:ext uri="{FF2B5EF4-FFF2-40B4-BE49-F238E27FC236}">
                <a16:creationId xmlns:a16="http://schemas.microsoft.com/office/drawing/2014/main" id="{3B289F5D-467F-4730-B422-4A1A93920732}"/>
              </a:ext>
            </a:extLst>
          </p:cNvPr>
          <p:cNvSpPr/>
          <p:nvPr/>
        </p:nvSpPr>
        <p:spPr>
          <a:xfrm>
            <a:off x="6011849" y="1610543"/>
            <a:ext cx="885957" cy="217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Tiimin tavoitteiden sopiminen</a:t>
            </a:r>
          </a:p>
        </p:txBody>
      </p:sp>
      <p:sp>
        <p:nvSpPr>
          <p:cNvPr id="412" name="Rounded Rectangle 105">
            <a:extLst>
              <a:ext uri="{FF2B5EF4-FFF2-40B4-BE49-F238E27FC236}">
                <a16:creationId xmlns:a16="http://schemas.microsoft.com/office/drawing/2014/main" id="{D224BA96-1506-42B4-A336-0AEC61F4AB2E}"/>
              </a:ext>
            </a:extLst>
          </p:cNvPr>
          <p:cNvSpPr/>
          <p:nvPr/>
        </p:nvSpPr>
        <p:spPr>
          <a:xfrm>
            <a:off x="6011849" y="1608576"/>
            <a:ext cx="885957" cy="217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Tiimin tavoitteiden sopiminen</a:t>
            </a:r>
          </a:p>
        </p:txBody>
      </p:sp>
      <p:sp>
        <p:nvSpPr>
          <p:cNvPr id="413" name="Rounded Rectangle 105">
            <a:extLst>
              <a:ext uri="{FF2B5EF4-FFF2-40B4-BE49-F238E27FC236}">
                <a16:creationId xmlns:a16="http://schemas.microsoft.com/office/drawing/2014/main" id="{439744F5-DB3F-4D88-8364-3656B6FB90EB}"/>
              </a:ext>
            </a:extLst>
          </p:cNvPr>
          <p:cNvSpPr/>
          <p:nvPr/>
        </p:nvSpPr>
        <p:spPr>
          <a:xfrm>
            <a:off x="6011849" y="1613380"/>
            <a:ext cx="885957" cy="217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Tiimin tavoitteiden sopiminen</a:t>
            </a:r>
          </a:p>
        </p:txBody>
      </p:sp>
      <p:sp>
        <p:nvSpPr>
          <p:cNvPr id="414" name="Rounded Rectangle 105">
            <a:extLst>
              <a:ext uri="{FF2B5EF4-FFF2-40B4-BE49-F238E27FC236}">
                <a16:creationId xmlns:a16="http://schemas.microsoft.com/office/drawing/2014/main" id="{35013325-46C3-486E-8621-F26CC4C812D1}"/>
              </a:ext>
            </a:extLst>
          </p:cNvPr>
          <p:cNvSpPr/>
          <p:nvPr/>
        </p:nvSpPr>
        <p:spPr>
          <a:xfrm>
            <a:off x="6011849" y="1615347"/>
            <a:ext cx="885957" cy="217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Tiimin tavoitteiden sopiminen</a:t>
            </a:r>
          </a:p>
        </p:txBody>
      </p:sp>
      <p:sp>
        <p:nvSpPr>
          <p:cNvPr id="415" name="Rounded Rectangle 105">
            <a:extLst>
              <a:ext uri="{FF2B5EF4-FFF2-40B4-BE49-F238E27FC236}">
                <a16:creationId xmlns:a16="http://schemas.microsoft.com/office/drawing/2014/main" id="{9B2155CC-458C-4B2A-9964-EFC40DB3FBAA}"/>
              </a:ext>
            </a:extLst>
          </p:cNvPr>
          <p:cNvSpPr/>
          <p:nvPr/>
        </p:nvSpPr>
        <p:spPr>
          <a:xfrm>
            <a:off x="6011849" y="1608576"/>
            <a:ext cx="885957" cy="217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Tiimin tavoitteiden sopiminen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66421AF-22D5-4D27-BEC0-15C2C68CDD02}"/>
              </a:ext>
            </a:extLst>
          </p:cNvPr>
          <p:cNvGrpSpPr/>
          <p:nvPr/>
        </p:nvGrpSpPr>
        <p:grpSpPr>
          <a:xfrm>
            <a:off x="1859560" y="1742550"/>
            <a:ext cx="1805074" cy="1478951"/>
            <a:chOff x="1753043" y="1981899"/>
            <a:chExt cx="1737459" cy="1429171"/>
          </a:xfrm>
        </p:grpSpPr>
        <p:sp>
          <p:nvSpPr>
            <p:cNvPr id="25" name="TextBox 24"/>
            <p:cNvSpPr txBox="1"/>
            <p:nvPr/>
          </p:nvSpPr>
          <p:spPr>
            <a:xfrm>
              <a:off x="2521984" y="1981899"/>
              <a:ext cx="47160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sz="800" dirty="0">
                  <a:solidFill>
                    <a:srgbClr val="6C8087"/>
                  </a:solidFill>
                </a:rPr>
                <a:t>Tammi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842309" y="2127050"/>
              <a:ext cx="42992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sz="800" dirty="0">
                  <a:solidFill>
                    <a:srgbClr val="6C8087"/>
                  </a:solidFill>
                </a:rPr>
                <a:t>Helmi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030120" y="2432550"/>
              <a:ext cx="46038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sz="800" dirty="0">
                  <a:solidFill>
                    <a:srgbClr val="6C8087"/>
                  </a:solidFill>
                </a:rPr>
                <a:t>Maalis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848700" y="3068567"/>
              <a:ext cx="44435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sz="800" dirty="0">
                  <a:solidFill>
                    <a:srgbClr val="6C8087"/>
                  </a:solidFill>
                </a:rPr>
                <a:t>Touko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561513" y="3195626"/>
              <a:ext cx="37863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sz="800" dirty="0">
                  <a:solidFill>
                    <a:srgbClr val="6C8087"/>
                  </a:solidFill>
                </a:rPr>
                <a:t>Kesä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961548" y="3043443"/>
              <a:ext cx="31290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sz="800" dirty="0">
                  <a:solidFill>
                    <a:srgbClr val="6C8087"/>
                  </a:solidFill>
                </a:rPr>
                <a:t>Elo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757498" y="2730918"/>
              <a:ext cx="36420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sz="800" dirty="0">
                  <a:solidFill>
                    <a:srgbClr val="6C8087"/>
                  </a:solidFill>
                </a:rPr>
                <a:t>Syys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753043" y="2424399"/>
              <a:ext cx="37863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sz="800" dirty="0">
                  <a:solidFill>
                    <a:srgbClr val="6C8087"/>
                  </a:solidFill>
                </a:rPr>
                <a:t>Loka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852947" y="2134111"/>
              <a:ext cx="48282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sz="800" dirty="0">
                  <a:solidFill>
                    <a:srgbClr val="6C8087"/>
                  </a:solidFill>
                </a:rPr>
                <a:t>Marras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206863" y="3195356"/>
              <a:ext cx="42832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sz="800" dirty="0">
                  <a:solidFill>
                    <a:srgbClr val="6C8087"/>
                  </a:solidFill>
                </a:rPr>
                <a:t>Heinä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020834" y="2739034"/>
              <a:ext cx="41549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sz="800" dirty="0">
                  <a:solidFill>
                    <a:srgbClr val="6C8087"/>
                  </a:solidFill>
                </a:rPr>
                <a:t>Huhti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216775" y="1982226"/>
              <a:ext cx="40427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sz="800" dirty="0">
                  <a:solidFill>
                    <a:srgbClr val="6C8087"/>
                  </a:solidFill>
                </a:rPr>
                <a:t>Joulu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0341A102-0BA7-49C1-9917-DD5CBD1BBEB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083525" y="2173297"/>
              <a:ext cx="1006563" cy="1008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7DBDCD0-FB80-453B-804D-4187A1333635}"/>
                </a:ext>
              </a:extLst>
            </p:cNvPr>
            <p:cNvSpPr txBox="1"/>
            <p:nvPr/>
          </p:nvSpPr>
          <p:spPr>
            <a:xfrm>
              <a:off x="2274454" y="2494044"/>
              <a:ext cx="6462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800" b="1" dirty="0"/>
                <a:t>2022</a:t>
              </a:r>
            </a:p>
          </p:txBody>
        </p:sp>
      </p:grpSp>
      <p:sp>
        <p:nvSpPr>
          <p:cNvPr id="428" name="Rounded Rectangle 80">
            <a:extLst>
              <a:ext uri="{FF2B5EF4-FFF2-40B4-BE49-F238E27FC236}">
                <a16:creationId xmlns:a16="http://schemas.microsoft.com/office/drawing/2014/main" id="{9893EAD3-CEE5-471B-B79F-9A2473EECA44}"/>
              </a:ext>
            </a:extLst>
          </p:cNvPr>
          <p:cNvSpPr/>
          <p:nvPr/>
        </p:nvSpPr>
        <p:spPr>
          <a:xfrm>
            <a:off x="5995434" y="1031843"/>
            <a:ext cx="885957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Tarpeiden kuuntelu ja tuen antaminen</a:t>
            </a:r>
          </a:p>
        </p:txBody>
      </p:sp>
      <p:sp>
        <p:nvSpPr>
          <p:cNvPr id="429" name="Rounded Rectangle 80">
            <a:extLst>
              <a:ext uri="{FF2B5EF4-FFF2-40B4-BE49-F238E27FC236}">
                <a16:creationId xmlns:a16="http://schemas.microsoft.com/office/drawing/2014/main" id="{6BAB0C33-D51A-4012-AC6C-06B53E4FF1DC}"/>
              </a:ext>
            </a:extLst>
          </p:cNvPr>
          <p:cNvSpPr/>
          <p:nvPr/>
        </p:nvSpPr>
        <p:spPr>
          <a:xfrm>
            <a:off x="5988077" y="1034020"/>
            <a:ext cx="885957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Tarpeiden kuuntelu ja tuen antaminen</a:t>
            </a:r>
          </a:p>
        </p:txBody>
      </p:sp>
      <p:sp>
        <p:nvSpPr>
          <p:cNvPr id="430" name="Rounded Rectangle 80">
            <a:extLst>
              <a:ext uri="{FF2B5EF4-FFF2-40B4-BE49-F238E27FC236}">
                <a16:creationId xmlns:a16="http://schemas.microsoft.com/office/drawing/2014/main" id="{3AF2E387-CDC5-42C4-A45C-E1D8226645AC}"/>
              </a:ext>
            </a:extLst>
          </p:cNvPr>
          <p:cNvSpPr/>
          <p:nvPr/>
        </p:nvSpPr>
        <p:spPr>
          <a:xfrm>
            <a:off x="5995434" y="1039472"/>
            <a:ext cx="885957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Tarpeiden kuuntelu ja tuen antaminen</a:t>
            </a:r>
          </a:p>
        </p:txBody>
      </p:sp>
      <p:sp>
        <p:nvSpPr>
          <p:cNvPr id="431" name="Rounded Rectangle 80">
            <a:extLst>
              <a:ext uri="{FF2B5EF4-FFF2-40B4-BE49-F238E27FC236}">
                <a16:creationId xmlns:a16="http://schemas.microsoft.com/office/drawing/2014/main" id="{20858204-98F8-42A0-8C62-92F232C9EFBE}"/>
              </a:ext>
            </a:extLst>
          </p:cNvPr>
          <p:cNvSpPr/>
          <p:nvPr/>
        </p:nvSpPr>
        <p:spPr>
          <a:xfrm>
            <a:off x="5995434" y="1041679"/>
            <a:ext cx="885957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Tarpeiden kuuntelu ja tuen antaminen</a:t>
            </a:r>
          </a:p>
        </p:txBody>
      </p:sp>
      <p:sp>
        <p:nvSpPr>
          <p:cNvPr id="432" name="Rounded Rectangle 80">
            <a:extLst>
              <a:ext uri="{FF2B5EF4-FFF2-40B4-BE49-F238E27FC236}">
                <a16:creationId xmlns:a16="http://schemas.microsoft.com/office/drawing/2014/main" id="{07759070-CC83-4360-A0F4-5777620F4D57}"/>
              </a:ext>
            </a:extLst>
          </p:cNvPr>
          <p:cNvSpPr/>
          <p:nvPr/>
        </p:nvSpPr>
        <p:spPr>
          <a:xfrm>
            <a:off x="5988903" y="1034020"/>
            <a:ext cx="885957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Tarpeiden kuuntelu ja tuen antaminen</a:t>
            </a:r>
          </a:p>
        </p:txBody>
      </p:sp>
      <p:sp>
        <p:nvSpPr>
          <p:cNvPr id="433" name="Rounded Rectangle 80">
            <a:extLst>
              <a:ext uri="{FF2B5EF4-FFF2-40B4-BE49-F238E27FC236}">
                <a16:creationId xmlns:a16="http://schemas.microsoft.com/office/drawing/2014/main" id="{EA2DD7C2-86E1-4B0D-8FF8-A752E06D70FA}"/>
              </a:ext>
            </a:extLst>
          </p:cNvPr>
          <p:cNvSpPr/>
          <p:nvPr/>
        </p:nvSpPr>
        <p:spPr>
          <a:xfrm>
            <a:off x="5998205" y="1037885"/>
            <a:ext cx="885957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Tarpeiden kuuntelu ja tuen antaminen</a:t>
            </a:r>
          </a:p>
        </p:txBody>
      </p:sp>
      <p:sp>
        <p:nvSpPr>
          <p:cNvPr id="434" name="Rounded Rectangle 80">
            <a:extLst>
              <a:ext uri="{FF2B5EF4-FFF2-40B4-BE49-F238E27FC236}">
                <a16:creationId xmlns:a16="http://schemas.microsoft.com/office/drawing/2014/main" id="{95B4233F-8609-4CCA-9B0F-09B63BB87085}"/>
              </a:ext>
            </a:extLst>
          </p:cNvPr>
          <p:cNvSpPr/>
          <p:nvPr/>
        </p:nvSpPr>
        <p:spPr>
          <a:xfrm>
            <a:off x="5994608" y="1040092"/>
            <a:ext cx="885957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Tarpeiden kuuntelu ja tuen antaminen</a:t>
            </a:r>
          </a:p>
        </p:txBody>
      </p:sp>
      <p:sp>
        <p:nvSpPr>
          <p:cNvPr id="435" name="Rounded Rectangle 80">
            <a:extLst>
              <a:ext uri="{FF2B5EF4-FFF2-40B4-BE49-F238E27FC236}">
                <a16:creationId xmlns:a16="http://schemas.microsoft.com/office/drawing/2014/main" id="{239EE4BE-7347-4BB8-8A83-DFDD13F094D2}"/>
              </a:ext>
            </a:extLst>
          </p:cNvPr>
          <p:cNvSpPr/>
          <p:nvPr/>
        </p:nvSpPr>
        <p:spPr>
          <a:xfrm>
            <a:off x="5987251" y="1042269"/>
            <a:ext cx="885957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Tarpeiden kuuntelu ja tuen antaminen</a:t>
            </a:r>
          </a:p>
        </p:txBody>
      </p:sp>
      <p:sp>
        <p:nvSpPr>
          <p:cNvPr id="436" name="Rounded Rectangle 80">
            <a:extLst>
              <a:ext uri="{FF2B5EF4-FFF2-40B4-BE49-F238E27FC236}">
                <a16:creationId xmlns:a16="http://schemas.microsoft.com/office/drawing/2014/main" id="{6038182A-AEAC-4866-8122-D081DA7DDD83}"/>
              </a:ext>
            </a:extLst>
          </p:cNvPr>
          <p:cNvSpPr/>
          <p:nvPr/>
        </p:nvSpPr>
        <p:spPr>
          <a:xfrm>
            <a:off x="5994608" y="1047721"/>
            <a:ext cx="885957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Tarpeiden kuuntelu ja tuen antaminen</a:t>
            </a:r>
          </a:p>
        </p:txBody>
      </p:sp>
      <p:sp>
        <p:nvSpPr>
          <p:cNvPr id="437" name="Rounded Rectangle 80">
            <a:extLst>
              <a:ext uri="{FF2B5EF4-FFF2-40B4-BE49-F238E27FC236}">
                <a16:creationId xmlns:a16="http://schemas.microsoft.com/office/drawing/2014/main" id="{3CF84BF9-E771-46FF-8ECB-1AB9090949C0}"/>
              </a:ext>
            </a:extLst>
          </p:cNvPr>
          <p:cNvSpPr/>
          <p:nvPr/>
        </p:nvSpPr>
        <p:spPr>
          <a:xfrm>
            <a:off x="5994608" y="1049928"/>
            <a:ext cx="885957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Tarpeiden kuuntelu ja tuen antaminen</a:t>
            </a:r>
          </a:p>
        </p:txBody>
      </p:sp>
      <p:sp>
        <p:nvSpPr>
          <p:cNvPr id="438" name="Rounded Rectangle 80">
            <a:extLst>
              <a:ext uri="{FF2B5EF4-FFF2-40B4-BE49-F238E27FC236}">
                <a16:creationId xmlns:a16="http://schemas.microsoft.com/office/drawing/2014/main" id="{B8B6B17C-E3C8-416F-876D-F0518A208FD4}"/>
              </a:ext>
            </a:extLst>
          </p:cNvPr>
          <p:cNvSpPr/>
          <p:nvPr/>
        </p:nvSpPr>
        <p:spPr>
          <a:xfrm>
            <a:off x="5988077" y="1042269"/>
            <a:ext cx="885957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Tarpeiden kuuntelu ja tuen antaminen</a:t>
            </a:r>
          </a:p>
        </p:txBody>
      </p:sp>
      <p:sp>
        <p:nvSpPr>
          <p:cNvPr id="439" name="Rounded Rectangle 80">
            <a:extLst>
              <a:ext uri="{FF2B5EF4-FFF2-40B4-BE49-F238E27FC236}">
                <a16:creationId xmlns:a16="http://schemas.microsoft.com/office/drawing/2014/main" id="{551DACF1-06FF-42E0-841B-8BF5155AD1F2}"/>
              </a:ext>
            </a:extLst>
          </p:cNvPr>
          <p:cNvSpPr/>
          <p:nvPr/>
        </p:nvSpPr>
        <p:spPr>
          <a:xfrm>
            <a:off x="5983920" y="422680"/>
            <a:ext cx="885957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Rekrytointiprosessi</a:t>
            </a:r>
          </a:p>
        </p:txBody>
      </p:sp>
      <p:sp>
        <p:nvSpPr>
          <p:cNvPr id="440" name="Rounded Rectangle 80">
            <a:extLst>
              <a:ext uri="{FF2B5EF4-FFF2-40B4-BE49-F238E27FC236}">
                <a16:creationId xmlns:a16="http://schemas.microsoft.com/office/drawing/2014/main" id="{D50ECFFB-9B52-4CE8-8DE3-5C9296855954}"/>
              </a:ext>
            </a:extLst>
          </p:cNvPr>
          <p:cNvSpPr/>
          <p:nvPr/>
        </p:nvSpPr>
        <p:spPr>
          <a:xfrm>
            <a:off x="5984681" y="422680"/>
            <a:ext cx="885957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Rekrytointiprosessi</a:t>
            </a:r>
          </a:p>
        </p:txBody>
      </p:sp>
      <p:sp>
        <p:nvSpPr>
          <p:cNvPr id="441" name="Rounded Rectangle 80">
            <a:extLst>
              <a:ext uri="{FF2B5EF4-FFF2-40B4-BE49-F238E27FC236}">
                <a16:creationId xmlns:a16="http://schemas.microsoft.com/office/drawing/2014/main" id="{413E49B5-3AE9-4D42-814B-213DB14582B8}"/>
              </a:ext>
            </a:extLst>
          </p:cNvPr>
          <p:cNvSpPr/>
          <p:nvPr/>
        </p:nvSpPr>
        <p:spPr>
          <a:xfrm>
            <a:off x="5982609" y="422680"/>
            <a:ext cx="885957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Rekrytointiprosessi</a:t>
            </a:r>
          </a:p>
        </p:txBody>
      </p:sp>
      <p:sp>
        <p:nvSpPr>
          <p:cNvPr id="442" name="Rounded Rectangle 80">
            <a:extLst>
              <a:ext uri="{FF2B5EF4-FFF2-40B4-BE49-F238E27FC236}">
                <a16:creationId xmlns:a16="http://schemas.microsoft.com/office/drawing/2014/main" id="{AC5DA3C5-1C7F-4296-AF5F-A9FD7B360B96}"/>
              </a:ext>
            </a:extLst>
          </p:cNvPr>
          <p:cNvSpPr/>
          <p:nvPr/>
        </p:nvSpPr>
        <p:spPr>
          <a:xfrm>
            <a:off x="5982609" y="427761"/>
            <a:ext cx="885957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Rekrytointiprosessi</a:t>
            </a:r>
          </a:p>
        </p:txBody>
      </p:sp>
      <p:sp>
        <p:nvSpPr>
          <p:cNvPr id="443" name="Rounded Rectangle 80">
            <a:extLst>
              <a:ext uri="{FF2B5EF4-FFF2-40B4-BE49-F238E27FC236}">
                <a16:creationId xmlns:a16="http://schemas.microsoft.com/office/drawing/2014/main" id="{2E27F8C6-56E7-41AE-9F25-9C047D95B2FF}"/>
              </a:ext>
            </a:extLst>
          </p:cNvPr>
          <p:cNvSpPr/>
          <p:nvPr/>
        </p:nvSpPr>
        <p:spPr>
          <a:xfrm>
            <a:off x="5984681" y="422680"/>
            <a:ext cx="885957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Rekrytointiprosessi</a:t>
            </a:r>
          </a:p>
        </p:txBody>
      </p:sp>
      <p:sp>
        <p:nvSpPr>
          <p:cNvPr id="444" name="Rounded Rectangle 80">
            <a:extLst>
              <a:ext uri="{FF2B5EF4-FFF2-40B4-BE49-F238E27FC236}">
                <a16:creationId xmlns:a16="http://schemas.microsoft.com/office/drawing/2014/main" id="{DBDF5961-BA4D-4A2F-81DA-8E2AC54CA5B5}"/>
              </a:ext>
            </a:extLst>
          </p:cNvPr>
          <p:cNvSpPr/>
          <p:nvPr/>
        </p:nvSpPr>
        <p:spPr>
          <a:xfrm>
            <a:off x="5982609" y="421828"/>
            <a:ext cx="885957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Rekrytointiprosessi</a:t>
            </a:r>
          </a:p>
        </p:txBody>
      </p:sp>
      <p:sp>
        <p:nvSpPr>
          <p:cNvPr id="445" name="Rounded Rectangle 80">
            <a:extLst>
              <a:ext uri="{FF2B5EF4-FFF2-40B4-BE49-F238E27FC236}">
                <a16:creationId xmlns:a16="http://schemas.microsoft.com/office/drawing/2014/main" id="{CB17DC8B-BECD-4C01-A62D-4459A4E204BA}"/>
              </a:ext>
            </a:extLst>
          </p:cNvPr>
          <p:cNvSpPr/>
          <p:nvPr/>
        </p:nvSpPr>
        <p:spPr>
          <a:xfrm>
            <a:off x="5981848" y="421175"/>
            <a:ext cx="885957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Rekrytointiprosessi</a:t>
            </a:r>
          </a:p>
        </p:txBody>
      </p:sp>
      <p:sp>
        <p:nvSpPr>
          <p:cNvPr id="446" name="Rounded Rectangle 80">
            <a:extLst>
              <a:ext uri="{FF2B5EF4-FFF2-40B4-BE49-F238E27FC236}">
                <a16:creationId xmlns:a16="http://schemas.microsoft.com/office/drawing/2014/main" id="{7BD8C346-1897-400D-B0D3-DC83BFAB3725}"/>
              </a:ext>
            </a:extLst>
          </p:cNvPr>
          <p:cNvSpPr/>
          <p:nvPr/>
        </p:nvSpPr>
        <p:spPr>
          <a:xfrm>
            <a:off x="5982609" y="421175"/>
            <a:ext cx="885957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Rekrytointiprosessi</a:t>
            </a:r>
          </a:p>
        </p:txBody>
      </p:sp>
      <p:sp>
        <p:nvSpPr>
          <p:cNvPr id="447" name="Rounded Rectangle 80">
            <a:extLst>
              <a:ext uri="{FF2B5EF4-FFF2-40B4-BE49-F238E27FC236}">
                <a16:creationId xmlns:a16="http://schemas.microsoft.com/office/drawing/2014/main" id="{1BD332FB-108D-4F40-91BD-56E72796D9AC}"/>
              </a:ext>
            </a:extLst>
          </p:cNvPr>
          <p:cNvSpPr/>
          <p:nvPr/>
        </p:nvSpPr>
        <p:spPr>
          <a:xfrm>
            <a:off x="5980537" y="421175"/>
            <a:ext cx="885957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Rekrytointiprosessi</a:t>
            </a:r>
          </a:p>
        </p:txBody>
      </p:sp>
      <p:sp>
        <p:nvSpPr>
          <p:cNvPr id="448" name="Rounded Rectangle 80">
            <a:extLst>
              <a:ext uri="{FF2B5EF4-FFF2-40B4-BE49-F238E27FC236}">
                <a16:creationId xmlns:a16="http://schemas.microsoft.com/office/drawing/2014/main" id="{F60718AF-9E89-4241-B341-647ACEFBE51D}"/>
              </a:ext>
            </a:extLst>
          </p:cNvPr>
          <p:cNvSpPr/>
          <p:nvPr/>
        </p:nvSpPr>
        <p:spPr>
          <a:xfrm>
            <a:off x="5980537" y="426256"/>
            <a:ext cx="885957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Rekrytointiprosessi</a:t>
            </a:r>
          </a:p>
        </p:txBody>
      </p:sp>
      <p:sp>
        <p:nvSpPr>
          <p:cNvPr id="449" name="Rounded Rectangle 80">
            <a:extLst>
              <a:ext uri="{FF2B5EF4-FFF2-40B4-BE49-F238E27FC236}">
                <a16:creationId xmlns:a16="http://schemas.microsoft.com/office/drawing/2014/main" id="{07F27BB4-47EA-4246-8016-8772348EC0E4}"/>
              </a:ext>
            </a:extLst>
          </p:cNvPr>
          <p:cNvSpPr/>
          <p:nvPr/>
        </p:nvSpPr>
        <p:spPr>
          <a:xfrm>
            <a:off x="5982609" y="421175"/>
            <a:ext cx="885957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Rekrytointiprosessi</a:t>
            </a:r>
          </a:p>
        </p:txBody>
      </p:sp>
      <p:sp>
        <p:nvSpPr>
          <p:cNvPr id="450" name="Rounded Rectangle 80">
            <a:extLst>
              <a:ext uri="{FF2B5EF4-FFF2-40B4-BE49-F238E27FC236}">
                <a16:creationId xmlns:a16="http://schemas.microsoft.com/office/drawing/2014/main" id="{391D7E02-93FD-4D9B-9CFE-F8D5AA8813EE}"/>
              </a:ext>
            </a:extLst>
          </p:cNvPr>
          <p:cNvSpPr/>
          <p:nvPr/>
        </p:nvSpPr>
        <p:spPr>
          <a:xfrm>
            <a:off x="5980537" y="420323"/>
            <a:ext cx="885957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Rekrytointiprosessi</a:t>
            </a:r>
          </a:p>
        </p:txBody>
      </p:sp>
      <p:sp>
        <p:nvSpPr>
          <p:cNvPr id="451" name="Rounded Rectangle 80">
            <a:extLst>
              <a:ext uri="{FF2B5EF4-FFF2-40B4-BE49-F238E27FC236}">
                <a16:creationId xmlns:a16="http://schemas.microsoft.com/office/drawing/2014/main" id="{EDA4E6DB-B74F-43FC-9C3E-0466E9537DBB}"/>
              </a:ext>
            </a:extLst>
          </p:cNvPr>
          <p:cNvSpPr/>
          <p:nvPr/>
        </p:nvSpPr>
        <p:spPr>
          <a:xfrm>
            <a:off x="7025039" y="419659"/>
            <a:ext cx="885957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Työntekijän perehdytys</a:t>
            </a:r>
          </a:p>
        </p:txBody>
      </p:sp>
      <p:sp>
        <p:nvSpPr>
          <p:cNvPr id="452" name="Rounded Rectangle 80">
            <a:extLst>
              <a:ext uri="{FF2B5EF4-FFF2-40B4-BE49-F238E27FC236}">
                <a16:creationId xmlns:a16="http://schemas.microsoft.com/office/drawing/2014/main" id="{92FDD8FB-D1B8-400D-AC4D-C4CE7A1133F1}"/>
              </a:ext>
            </a:extLst>
          </p:cNvPr>
          <p:cNvSpPr/>
          <p:nvPr/>
        </p:nvSpPr>
        <p:spPr>
          <a:xfrm>
            <a:off x="7025865" y="405556"/>
            <a:ext cx="885957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Työntekijän perehdytys</a:t>
            </a:r>
          </a:p>
        </p:txBody>
      </p:sp>
      <p:sp>
        <p:nvSpPr>
          <p:cNvPr id="453" name="Rounded Rectangle 80">
            <a:extLst>
              <a:ext uri="{FF2B5EF4-FFF2-40B4-BE49-F238E27FC236}">
                <a16:creationId xmlns:a16="http://schemas.microsoft.com/office/drawing/2014/main" id="{2519CABF-AD76-452D-8086-79C21860C6CB}"/>
              </a:ext>
            </a:extLst>
          </p:cNvPr>
          <p:cNvSpPr/>
          <p:nvPr/>
        </p:nvSpPr>
        <p:spPr>
          <a:xfrm>
            <a:off x="7022272" y="405556"/>
            <a:ext cx="885957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Työntekijän perehdytys</a:t>
            </a:r>
          </a:p>
        </p:txBody>
      </p:sp>
      <p:sp>
        <p:nvSpPr>
          <p:cNvPr id="454" name="Rounded Rectangle 80">
            <a:extLst>
              <a:ext uri="{FF2B5EF4-FFF2-40B4-BE49-F238E27FC236}">
                <a16:creationId xmlns:a16="http://schemas.microsoft.com/office/drawing/2014/main" id="{F309BFBD-E0F8-4759-9274-81EEA130B139}"/>
              </a:ext>
            </a:extLst>
          </p:cNvPr>
          <p:cNvSpPr/>
          <p:nvPr/>
        </p:nvSpPr>
        <p:spPr>
          <a:xfrm>
            <a:off x="7025039" y="405556"/>
            <a:ext cx="885957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Työntekijän perehdytys</a:t>
            </a:r>
          </a:p>
        </p:txBody>
      </p:sp>
      <p:sp>
        <p:nvSpPr>
          <p:cNvPr id="455" name="Rounded Rectangle 80">
            <a:extLst>
              <a:ext uri="{FF2B5EF4-FFF2-40B4-BE49-F238E27FC236}">
                <a16:creationId xmlns:a16="http://schemas.microsoft.com/office/drawing/2014/main" id="{0FD1E45B-F218-4EFA-A33C-4114595D4C20}"/>
              </a:ext>
            </a:extLst>
          </p:cNvPr>
          <p:cNvSpPr/>
          <p:nvPr/>
        </p:nvSpPr>
        <p:spPr>
          <a:xfrm>
            <a:off x="7021442" y="405556"/>
            <a:ext cx="885957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Työntekijän perehdytys</a:t>
            </a:r>
          </a:p>
        </p:txBody>
      </p:sp>
      <p:sp>
        <p:nvSpPr>
          <p:cNvPr id="456" name="Rounded Rectangle 80">
            <a:extLst>
              <a:ext uri="{FF2B5EF4-FFF2-40B4-BE49-F238E27FC236}">
                <a16:creationId xmlns:a16="http://schemas.microsoft.com/office/drawing/2014/main" id="{B0A7F6BE-ED39-4232-9805-1AA166232C28}"/>
              </a:ext>
            </a:extLst>
          </p:cNvPr>
          <p:cNvSpPr/>
          <p:nvPr/>
        </p:nvSpPr>
        <p:spPr>
          <a:xfrm>
            <a:off x="7025865" y="405556"/>
            <a:ext cx="885957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Työntekijän perehdytys</a:t>
            </a:r>
          </a:p>
        </p:txBody>
      </p:sp>
      <p:sp>
        <p:nvSpPr>
          <p:cNvPr id="457" name="Rounded Rectangle 80">
            <a:extLst>
              <a:ext uri="{FF2B5EF4-FFF2-40B4-BE49-F238E27FC236}">
                <a16:creationId xmlns:a16="http://schemas.microsoft.com/office/drawing/2014/main" id="{B8216E5C-15E6-4126-9DE2-9F2BA441131D}"/>
              </a:ext>
            </a:extLst>
          </p:cNvPr>
          <p:cNvSpPr/>
          <p:nvPr/>
        </p:nvSpPr>
        <p:spPr>
          <a:xfrm>
            <a:off x="7020616" y="417049"/>
            <a:ext cx="885957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Työntekijän perehdytys</a:t>
            </a:r>
          </a:p>
        </p:txBody>
      </p:sp>
      <p:sp>
        <p:nvSpPr>
          <p:cNvPr id="458" name="Rounded Rectangle 80">
            <a:extLst>
              <a:ext uri="{FF2B5EF4-FFF2-40B4-BE49-F238E27FC236}">
                <a16:creationId xmlns:a16="http://schemas.microsoft.com/office/drawing/2014/main" id="{BF82672B-CFD1-4EA9-8326-559A109868A4}"/>
              </a:ext>
            </a:extLst>
          </p:cNvPr>
          <p:cNvSpPr/>
          <p:nvPr/>
        </p:nvSpPr>
        <p:spPr>
          <a:xfrm>
            <a:off x="7021442" y="402946"/>
            <a:ext cx="885957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Työntekijän perehdytys</a:t>
            </a:r>
          </a:p>
        </p:txBody>
      </p:sp>
      <p:sp>
        <p:nvSpPr>
          <p:cNvPr id="459" name="Rounded Rectangle 80">
            <a:extLst>
              <a:ext uri="{FF2B5EF4-FFF2-40B4-BE49-F238E27FC236}">
                <a16:creationId xmlns:a16="http://schemas.microsoft.com/office/drawing/2014/main" id="{C1D950BD-3990-4FEA-8A3C-CFA859526AD4}"/>
              </a:ext>
            </a:extLst>
          </p:cNvPr>
          <p:cNvSpPr/>
          <p:nvPr/>
        </p:nvSpPr>
        <p:spPr>
          <a:xfrm>
            <a:off x="7017849" y="402946"/>
            <a:ext cx="885957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Työntekijän perehdytys</a:t>
            </a:r>
          </a:p>
        </p:txBody>
      </p:sp>
      <p:sp>
        <p:nvSpPr>
          <p:cNvPr id="460" name="Rounded Rectangle 80">
            <a:extLst>
              <a:ext uri="{FF2B5EF4-FFF2-40B4-BE49-F238E27FC236}">
                <a16:creationId xmlns:a16="http://schemas.microsoft.com/office/drawing/2014/main" id="{9F065816-D76A-41BA-AA7E-DFD925EAE36D}"/>
              </a:ext>
            </a:extLst>
          </p:cNvPr>
          <p:cNvSpPr/>
          <p:nvPr/>
        </p:nvSpPr>
        <p:spPr>
          <a:xfrm>
            <a:off x="7020616" y="402946"/>
            <a:ext cx="885957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Työntekijän perehdytys</a:t>
            </a:r>
          </a:p>
        </p:txBody>
      </p:sp>
      <p:sp>
        <p:nvSpPr>
          <p:cNvPr id="461" name="Rounded Rectangle 80">
            <a:extLst>
              <a:ext uri="{FF2B5EF4-FFF2-40B4-BE49-F238E27FC236}">
                <a16:creationId xmlns:a16="http://schemas.microsoft.com/office/drawing/2014/main" id="{E5FB517B-2C81-4FBB-B75A-3B05691B03F6}"/>
              </a:ext>
            </a:extLst>
          </p:cNvPr>
          <p:cNvSpPr/>
          <p:nvPr/>
        </p:nvSpPr>
        <p:spPr>
          <a:xfrm>
            <a:off x="7017019" y="402946"/>
            <a:ext cx="885957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Työntekijän perehdytys</a:t>
            </a:r>
          </a:p>
        </p:txBody>
      </p:sp>
      <p:sp>
        <p:nvSpPr>
          <p:cNvPr id="462" name="Rounded Rectangle 80">
            <a:extLst>
              <a:ext uri="{FF2B5EF4-FFF2-40B4-BE49-F238E27FC236}">
                <a16:creationId xmlns:a16="http://schemas.microsoft.com/office/drawing/2014/main" id="{100265FB-C7C9-42A0-B59E-C6CA37AE6803}"/>
              </a:ext>
            </a:extLst>
          </p:cNvPr>
          <p:cNvSpPr/>
          <p:nvPr/>
        </p:nvSpPr>
        <p:spPr>
          <a:xfrm>
            <a:off x="7021442" y="402946"/>
            <a:ext cx="885957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Työntekijän perehdytys</a:t>
            </a:r>
          </a:p>
        </p:txBody>
      </p:sp>
      <p:sp>
        <p:nvSpPr>
          <p:cNvPr id="463" name="Rounded Rectangle 80">
            <a:extLst>
              <a:ext uri="{FF2B5EF4-FFF2-40B4-BE49-F238E27FC236}">
                <a16:creationId xmlns:a16="http://schemas.microsoft.com/office/drawing/2014/main" id="{2A0ACE87-DA86-4747-8BB8-FF14A3CCFBBD}"/>
              </a:ext>
            </a:extLst>
          </p:cNvPr>
          <p:cNvSpPr/>
          <p:nvPr/>
        </p:nvSpPr>
        <p:spPr>
          <a:xfrm>
            <a:off x="8010873" y="426439"/>
            <a:ext cx="885957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Lähtöhaastattelu</a:t>
            </a:r>
          </a:p>
        </p:txBody>
      </p:sp>
      <p:sp>
        <p:nvSpPr>
          <p:cNvPr id="464" name="Rounded Rectangle 80">
            <a:extLst>
              <a:ext uri="{FF2B5EF4-FFF2-40B4-BE49-F238E27FC236}">
                <a16:creationId xmlns:a16="http://schemas.microsoft.com/office/drawing/2014/main" id="{52197C79-398A-415B-8004-AC886FCB29FF}"/>
              </a:ext>
            </a:extLst>
          </p:cNvPr>
          <p:cNvSpPr/>
          <p:nvPr/>
        </p:nvSpPr>
        <p:spPr>
          <a:xfrm>
            <a:off x="8013023" y="424868"/>
            <a:ext cx="885957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Lähtöhaastattelu</a:t>
            </a:r>
          </a:p>
        </p:txBody>
      </p:sp>
      <p:sp>
        <p:nvSpPr>
          <p:cNvPr id="465" name="Rounded Rectangle 80">
            <a:extLst>
              <a:ext uri="{FF2B5EF4-FFF2-40B4-BE49-F238E27FC236}">
                <a16:creationId xmlns:a16="http://schemas.microsoft.com/office/drawing/2014/main" id="{9AD369A4-9CCA-4BA5-9593-7BED1F3C1EFE}"/>
              </a:ext>
            </a:extLst>
          </p:cNvPr>
          <p:cNvSpPr/>
          <p:nvPr/>
        </p:nvSpPr>
        <p:spPr>
          <a:xfrm>
            <a:off x="8009217" y="423906"/>
            <a:ext cx="885957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Lähtöhaastattelu</a:t>
            </a:r>
          </a:p>
        </p:txBody>
      </p:sp>
      <p:sp>
        <p:nvSpPr>
          <p:cNvPr id="466" name="Rounded Rectangle 80">
            <a:extLst>
              <a:ext uri="{FF2B5EF4-FFF2-40B4-BE49-F238E27FC236}">
                <a16:creationId xmlns:a16="http://schemas.microsoft.com/office/drawing/2014/main" id="{D744386B-FDB7-426B-9AB4-04078FF8729E}"/>
              </a:ext>
            </a:extLst>
          </p:cNvPr>
          <p:cNvSpPr/>
          <p:nvPr/>
        </p:nvSpPr>
        <p:spPr>
          <a:xfrm>
            <a:off x="7998542" y="423906"/>
            <a:ext cx="885957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Lähtöhaastattelu</a:t>
            </a:r>
          </a:p>
        </p:txBody>
      </p:sp>
      <p:sp>
        <p:nvSpPr>
          <p:cNvPr id="467" name="Rounded Rectangle 80">
            <a:extLst>
              <a:ext uri="{FF2B5EF4-FFF2-40B4-BE49-F238E27FC236}">
                <a16:creationId xmlns:a16="http://schemas.microsoft.com/office/drawing/2014/main" id="{C23EE595-65DF-4F68-913A-9D5FB222065C}"/>
              </a:ext>
            </a:extLst>
          </p:cNvPr>
          <p:cNvSpPr/>
          <p:nvPr/>
        </p:nvSpPr>
        <p:spPr>
          <a:xfrm>
            <a:off x="8006450" y="407353"/>
            <a:ext cx="885957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Lähtöhaastattelu</a:t>
            </a:r>
          </a:p>
        </p:txBody>
      </p:sp>
      <p:sp>
        <p:nvSpPr>
          <p:cNvPr id="468" name="Rounded Rectangle 80">
            <a:extLst>
              <a:ext uri="{FF2B5EF4-FFF2-40B4-BE49-F238E27FC236}">
                <a16:creationId xmlns:a16="http://schemas.microsoft.com/office/drawing/2014/main" id="{860DF237-7372-495F-A2CC-11E7F69F6A17}"/>
              </a:ext>
            </a:extLst>
          </p:cNvPr>
          <p:cNvSpPr/>
          <p:nvPr/>
        </p:nvSpPr>
        <p:spPr>
          <a:xfrm>
            <a:off x="8009217" y="402999"/>
            <a:ext cx="885957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Lähtöhaastattelu</a:t>
            </a:r>
          </a:p>
        </p:txBody>
      </p:sp>
      <p:sp>
        <p:nvSpPr>
          <p:cNvPr id="470" name="Rounded Rectangle 80">
            <a:extLst>
              <a:ext uri="{FF2B5EF4-FFF2-40B4-BE49-F238E27FC236}">
                <a16:creationId xmlns:a16="http://schemas.microsoft.com/office/drawing/2014/main" id="{6640A968-AB2B-46A0-B942-95786DF138A5}"/>
              </a:ext>
            </a:extLst>
          </p:cNvPr>
          <p:cNvSpPr/>
          <p:nvPr/>
        </p:nvSpPr>
        <p:spPr>
          <a:xfrm>
            <a:off x="8006220" y="434771"/>
            <a:ext cx="885957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Lähtöhaastattelu</a:t>
            </a:r>
          </a:p>
        </p:txBody>
      </p:sp>
      <p:sp>
        <p:nvSpPr>
          <p:cNvPr id="471" name="Rounded Rectangle 80">
            <a:extLst>
              <a:ext uri="{FF2B5EF4-FFF2-40B4-BE49-F238E27FC236}">
                <a16:creationId xmlns:a16="http://schemas.microsoft.com/office/drawing/2014/main" id="{33BBF347-1613-4BBE-9C71-9B43B7CF6F88}"/>
              </a:ext>
            </a:extLst>
          </p:cNvPr>
          <p:cNvSpPr/>
          <p:nvPr/>
        </p:nvSpPr>
        <p:spPr>
          <a:xfrm>
            <a:off x="8008370" y="433200"/>
            <a:ext cx="885957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Lähtöhaastattelu</a:t>
            </a:r>
          </a:p>
        </p:txBody>
      </p:sp>
      <p:sp>
        <p:nvSpPr>
          <p:cNvPr id="472" name="Rounded Rectangle 80">
            <a:extLst>
              <a:ext uri="{FF2B5EF4-FFF2-40B4-BE49-F238E27FC236}">
                <a16:creationId xmlns:a16="http://schemas.microsoft.com/office/drawing/2014/main" id="{721AE117-D398-47DD-8595-1F6EDB70B649}"/>
              </a:ext>
            </a:extLst>
          </p:cNvPr>
          <p:cNvSpPr/>
          <p:nvPr/>
        </p:nvSpPr>
        <p:spPr>
          <a:xfrm>
            <a:off x="8004564" y="432238"/>
            <a:ext cx="885957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Lähtöhaastattelu</a:t>
            </a:r>
          </a:p>
        </p:txBody>
      </p:sp>
      <p:sp>
        <p:nvSpPr>
          <p:cNvPr id="473" name="Rounded Rectangle 80">
            <a:extLst>
              <a:ext uri="{FF2B5EF4-FFF2-40B4-BE49-F238E27FC236}">
                <a16:creationId xmlns:a16="http://schemas.microsoft.com/office/drawing/2014/main" id="{4128A363-12DA-418D-BC0D-5BCF00CE901D}"/>
              </a:ext>
            </a:extLst>
          </p:cNvPr>
          <p:cNvSpPr/>
          <p:nvPr/>
        </p:nvSpPr>
        <p:spPr>
          <a:xfrm>
            <a:off x="7993889" y="432238"/>
            <a:ext cx="885957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Lähtöhaastattelu</a:t>
            </a:r>
          </a:p>
        </p:txBody>
      </p:sp>
      <p:sp>
        <p:nvSpPr>
          <p:cNvPr id="474" name="Rounded Rectangle 80">
            <a:extLst>
              <a:ext uri="{FF2B5EF4-FFF2-40B4-BE49-F238E27FC236}">
                <a16:creationId xmlns:a16="http://schemas.microsoft.com/office/drawing/2014/main" id="{E226A1D3-E717-4B35-9296-538A37D80118}"/>
              </a:ext>
            </a:extLst>
          </p:cNvPr>
          <p:cNvSpPr/>
          <p:nvPr/>
        </p:nvSpPr>
        <p:spPr>
          <a:xfrm>
            <a:off x="8001797" y="415685"/>
            <a:ext cx="885957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Lähtöhaastattelu</a:t>
            </a:r>
          </a:p>
        </p:txBody>
      </p:sp>
      <p:sp>
        <p:nvSpPr>
          <p:cNvPr id="475" name="Rounded Rectangle 80">
            <a:extLst>
              <a:ext uri="{FF2B5EF4-FFF2-40B4-BE49-F238E27FC236}">
                <a16:creationId xmlns:a16="http://schemas.microsoft.com/office/drawing/2014/main" id="{FB098230-2C83-4195-BA5B-C1ED99DBD47A}"/>
              </a:ext>
            </a:extLst>
          </p:cNvPr>
          <p:cNvSpPr/>
          <p:nvPr/>
        </p:nvSpPr>
        <p:spPr>
          <a:xfrm>
            <a:off x="8004564" y="411331"/>
            <a:ext cx="885957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Lähtöhaastattelu</a:t>
            </a:r>
          </a:p>
        </p:txBody>
      </p:sp>
      <p:sp>
        <p:nvSpPr>
          <p:cNvPr id="476" name="Rounded Rectangle 80">
            <a:extLst>
              <a:ext uri="{FF2B5EF4-FFF2-40B4-BE49-F238E27FC236}">
                <a16:creationId xmlns:a16="http://schemas.microsoft.com/office/drawing/2014/main" id="{34BBE2BF-B735-4FBD-867B-AC8FA652D9B2}"/>
              </a:ext>
            </a:extLst>
          </p:cNvPr>
          <p:cNvSpPr/>
          <p:nvPr/>
        </p:nvSpPr>
        <p:spPr>
          <a:xfrm>
            <a:off x="7017019" y="728090"/>
            <a:ext cx="937773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Työroolien ja prosessien kehittäminen</a:t>
            </a:r>
          </a:p>
        </p:txBody>
      </p:sp>
      <p:sp>
        <p:nvSpPr>
          <p:cNvPr id="477" name="Rounded Rectangle 80">
            <a:extLst>
              <a:ext uri="{FF2B5EF4-FFF2-40B4-BE49-F238E27FC236}">
                <a16:creationId xmlns:a16="http://schemas.microsoft.com/office/drawing/2014/main" id="{FE02D86F-FCD5-4DC1-9A85-BD433C0D146F}"/>
              </a:ext>
            </a:extLst>
          </p:cNvPr>
          <p:cNvSpPr/>
          <p:nvPr/>
        </p:nvSpPr>
        <p:spPr>
          <a:xfrm>
            <a:off x="7017019" y="728090"/>
            <a:ext cx="937773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Työroolien ja prosessien kehittäminen</a:t>
            </a:r>
          </a:p>
        </p:txBody>
      </p:sp>
      <p:sp>
        <p:nvSpPr>
          <p:cNvPr id="478" name="Rounded Rectangle 80">
            <a:extLst>
              <a:ext uri="{FF2B5EF4-FFF2-40B4-BE49-F238E27FC236}">
                <a16:creationId xmlns:a16="http://schemas.microsoft.com/office/drawing/2014/main" id="{F50971E2-B7D8-4987-AFDD-39FCB7653519}"/>
              </a:ext>
            </a:extLst>
          </p:cNvPr>
          <p:cNvSpPr/>
          <p:nvPr/>
        </p:nvSpPr>
        <p:spPr>
          <a:xfrm>
            <a:off x="7017019" y="731706"/>
            <a:ext cx="937773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Työroolien ja prosessien kehittäminen</a:t>
            </a:r>
          </a:p>
        </p:txBody>
      </p:sp>
      <p:sp>
        <p:nvSpPr>
          <p:cNvPr id="479" name="Rounded Rectangle 80">
            <a:extLst>
              <a:ext uri="{FF2B5EF4-FFF2-40B4-BE49-F238E27FC236}">
                <a16:creationId xmlns:a16="http://schemas.microsoft.com/office/drawing/2014/main" id="{DD6C7834-E99E-4E17-80BC-F300883220CA}"/>
              </a:ext>
            </a:extLst>
          </p:cNvPr>
          <p:cNvSpPr/>
          <p:nvPr/>
        </p:nvSpPr>
        <p:spPr>
          <a:xfrm>
            <a:off x="7017019" y="736486"/>
            <a:ext cx="937773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Työroolien ja prosessien kehittäminen</a:t>
            </a:r>
          </a:p>
        </p:txBody>
      </p:sp>
      <p:sp>
        <p:nvSpPr>
          <p:cNvPr id="480" name="Rounded Rectangle 80">
            <a:extLst>
              <a:ext uri="{FF2B5EF4-FFF2-40B4-BE49-F238E27FC236}">
                <a16:creationId xmlns:a16="http://schemas.microsoft.com/office/drawing/2014/main" id="{34B17B82-7871-4645-93AE-E3568825C13E}"/>
              </a:ext>
            </a:extLst>
          </p:cNvPr>
          <p:cNvSpPr/>
          <p:nvPr/>
        </p:nvSpPr>
        <p:spPr>
          <a:xfrm>
            <a:off x="7017019" y="731706"/>
            <a:ext cx="937773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Työroolien ja prosessien kehittäminen</a:t>
            </a:r>
          </a:p>
        </p:txBody>
      </p:sp>
      <p:sp>
        <p:nvSpPr>
          <p:cNvPr id="481" name="Rounded Rectangle 80">
            <a:extLst>
              <a:ext uri="{FF2B5EF4-FFF2-40B4-BE49-F238E27FC236}">
                <a16:creationId xmlns:a16="http://schemas.microsoft.com/office/drawing/2014/main" id="{4AA6D6DA-1BAD-49A9-BFFE-3DEECEE4D99F}"/>
              </a:ext>
            </a:extLst>
          </p:cNvPr>
          <p:cNvSpPr/>
          <p:nvPr/>
        </p:nvSpPr>
        <p:spPr>
          <a:xfrm>
            <a:off x="7017015" y="728090"/>
            <a:ext cx="937773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Työroolien ja prosessien kehittäminen</a:t>
            </a:r>
          </a:p>
        </p:txBody>
      </p:sp>
      <p:sp>
        <p:nvSpPr>
          <p:cNvPr id="482" name="Rounded Rectangle 80">
            <a:extLst>
              <a:ext uri="{FF2B5EF4-FFF2-40B4-BE49-F238E27FC236}">
                <a16:creationId xmlns:a16="http://schemas.microsoft.com/office/drawing/2014/main" id="{D8112BB9-BF85-4F98-8790-65B5946762C3}"/>
              </a:ext>
            </a:extLst>
          </p:cNvPr>
          <p:cNvSpPr/>
          <p:nvPr/>
        </p:nvSpPr>
        <p:spPr>
          <a:xfrm>
            <a:off x="7017023" y="722460"/>
            <a:ext cx="937773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Työroolien ja prosessien kehittäminen</a:t>
            </a:r>
          </a:p>
        </p:txBody>
      </p:sp>
      <p:sp>
        <p:nvSpPr>
          <p:cNvPr id="483" name="Rounded Rectangle 80">
            <a:extLst>
              <a:ext uri="{FF2B5EF4-FFF2-40B4-BE49-F238E27FC236}">
                <a16:creationId xmlns:a16="http://schemas.microsoft.com/office/drawing/2014/main" id="{BC54951E-1377-410E-AD08-BAC0920EE5B6}"/>
              </a:ext>
            </a:extLst>
          </p:cNvPr>
          <p:cNvSpPr/>
          <p:nvPr/>
        </p:nvSpPr>
        <p:spPr>
          <a:xfrm>
            <a:off x="7017023" y="722460"/>
            <a:ext cx="937773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Työroolien ja prosessien kehittäminen</a:t>
            </a:r>
          </a:p>
        </p:txBody>
      </p:sp>
      <p:sp>
        <p:nvSpPr>
          <p:cNvPr id="484" name="Rounded Rectangle 80">
            <a:extLst>
              <a:ext uri="{FF2B5EF4-FFF2-40B4-BE49-F238E27FC236}">
                <a16:creationId xmlns:a16="http://schemas.microsoft.com/office/drawing/2014/main" id="{4F451D2B-BEE0-4B48-BA9A-DA73336C1A44}"/>
              </a:ext>
            </a:extLst>
          </p:cNvPr>
          <p:cNvSpPr/>
          <p:nvPr/>
        </p:nvSpPr>
        <p:spPr>
          <a:xfrm>
            <a:off x="7017023" y="726076"/>
            <a:ext cx="937773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Työroolien ja prosessien kehittäminen</a:t>
            </a:r>
          </a:p>
        </p:txBody>
      </p:sp>
      <p:sp>
        <p:nvSpPr>
          <p:cNvPr id="485" name="Rounded Rectangle 80">
            <a:extLst>
              <a:ext uri="{FF2B5EF4-FFF2-40B4-BE49-F238E27FC236}">
                <a16:creationId xmlns:a16="http://schemas.microsoft.com/office/drawing/2014/main" id="{2199F23B-0DD7-4F62-BD01-CAC843B692C2}"/>
              </a:ext>
            </a:extLst>
          </p:cNvPr>
          <p:cNvSpPr/>
          <p:nvPr/>
        </p:nvSpPr>
        <p:spPr>
          <a:xfrm>
            <a:off x="7017023" y="730856"/>
            <a:ext cx="937773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Työroolien ja prosessien kehittäminen</a:t>
            </a:r>
          </a:p>
        </p:txBody>
      </p:sp>
      <p:sp>
        <p:nvSpPr>
          <p:cNvPr id="486" name="Rounded Rectangle 80">
            <a:extLst>
              <a:ext uri="{FF2B5EF4-FFF2-40B4-BE49-F238E27FC236}">
                <a16:creationId xmlns:a16="http://schemas.microsoft.com/office/drawing/2014/main" id="{0C624D40-3B6D-4F02-9960-3258911156A0}"/>
              </a:ext>
            </a:extLst>
          </p:cNvPr>
          <p:cNvSpPr/>
          <p:nvPr/>
        </p:nvSpPr>
        <p:spPr>
          <a:xfrm>
            <a:off x="7017023" y="726076"/>
            <a:ext cx="937773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Työroolien ja prosessien kehittäminen</a:t>
            </a:r>
          </a:p>
        </p:txBody>
      </p:sp>
      <p:sp>
        <p:nvSpPr>
          <p:cNvPr id="487" name="Rounded Rectangle 80">
            <a:extLst>
              <a:ext uri="{FF2B5EF4-FFF2-40B4-BE49-F238E27FC236}">
                <a16:creationId xmlns:a16="http://schemas.microsoft.com/office/drawing/2014/main" id="{EB3E4E0D-72CE-4FDE-9999-C1CF87EAA7A1}"/>
              </a:ext>
            </a:extLst>
          </p:cNvPr>
          <p:cNvSpPr/>
          <p:nvPr/>
        </p:nvSpPr>
        <p:spPr>
          <a:xfrm>
            <a:off x="7017019" y="722460"/>
            <a:ext cx="937773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Työroolien ja prosessien kehittäminen</a:t>
            </a:r>
          </a:p>
        </p:txBody>
      </p:sp>
      <p:sp>
        <p:nvSpPr>
          <p:cNvPr id="488" name="Rounded Rectangle 80">
            <a:extLst>
              <a:ext uri="{FF2B5EF4-FFF2-40B4-BE49-F238E27FC236}">
                <a16:creationId xmlns:a16="http://schemas.microsoft.com/office/drawing/2014/main" id="{D2FC7871-FEE4-495D-B7F6-B9BDBB86DEBB}"/>
              </a:ext>
            </a:extLst>
          </p:cNvPr>
          <p:cNvSpPr/>
          <p:nvPr/>
        </p:nvSpPr>
        <p:spPr>
          <a:xfrm>
            <a:off x="5968244" y="729534"/>
            <a:ext cx="937773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Tehtäväkuvien ja palkkauksen sopiminen</a:t>
            </a:r>
          </a:p>
        </p:txBody>
      </p:sp>
      <p:sp>
        <p:nvSpPr>
          <p:cNvPr id="489" name="Rounded Rectangle 80">
            <a:extLst>
              <a:ext uri="{FF2B5EF4-FFF2-40B4-BE49-F238E27FC236}">
                <a16:creationId xmlns:a16="http://schemas.microsoft.com/office/drawing/2014/main" id="{6643A8EC-7B1B-43C4-8332-0F8696ABCB69}"/>
              </a:ext>
            </a:extLst>
          </p:cNvPr>
          <p:cNvSpPr/>
          <p:nvPr/>
        </p:nvSpPr>
        <p:spPr>
          <a:xfrm>
            <a:off x="5964045" y="731921"/>
            <a:ext cx="937773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Tehtäväkuvien ja palkkauksen sopiminen</a:t>
            </a:r>
          </a:p>
        </p:txBody>
      </p:sp>
      <p:sp>
        <p:nvSpPr>
          <p:cNvPr id="490" name="Rounded Rectangle 80">
            <a:extLst>
              <a:ext uri="{FF2B5EF4-FFF2-40B4-BE49-F238E27FC236}">
                <a16:creationId xmlns:a16="http://schemas.microsoft.com/office/drawing/2014/main" id="{AD3CEEB0-7692-443E-9239-9AFD82F17A33}"/>
              </a:ext>
            </a:extLst>
          </p:cNvPr>
          <p:cNvSpPr/>
          <p:nvPr/>
        </p:nvSpPr>
        <p:spPr>
          <a:xfrm>
            <a:off x="5966529" y="734099"/>
            <a:ext cx="937773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Tehtäväkuvien ja palkkauksen sopiminen</a:t>
            </a:r>
          </a:p>
        </p:txBody>
      </p:sp>
      <p:sp>
        <p:nvSpPr>
          <p:cNvPr id="491" name="Rounded Rectangle 80">
            <a:extLst>
              <a:ext uri="{FF2B5EF4-FFF2-40B4-BE49-F238E27FC236}">
                <a16:creationId xmlns:a16="http://schemas.microsoft.com/office/drawing/2014/main" id="{992B87F5-2FCD-4947-AF19-9B7041DD24CC}"/>
              </a:ext>
            </a:extLst>
          </p:cNvPr>
          <p:cNvSpPr/>
          <p:nvPr/>
        </p:nvSpPr>
        <p:spPr>
          <a:xfrm>
            <a:off x="5968244" y="729534"/>
            <a:ext cx="937773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Tehtäväkuvien ja palkkauksen sopiminen</a:t>
            </a:r>
          </a:p>
        </p:txBody>
      </p:sp>
      <p:sp>
        <p:nvSpPr>
          <p:cNvPr id="492" name="Rounded Rectangle 80">
            <a:extLst>
              <a:ext uri="{FF2B5EF4-FFF2-40B4-BE49-F238E27FC236}">
                <a16:creationId xmlns:a16="http://schemas.microsoft.com/office/drawing/2014/main" id="{AE06D0BE-320E-459B-98FD-573F5D257ED5}"/>
              </a:ext>
            </a:extLst>
          </p:cNvPr>
          <p:cNvSpPr/>
          <p:nvPr/>
        </p:nvSpPr>
        <p:spPr>
          <a:xfrm>
            <a:off x="5964045" y="738873"/>
            <a:ext cx="937773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Tehtäväkuvien ja palkkauksen sopiminen</a:t>
            </a:r>
          </a:p>
        </p:txBody>
      </p:sp>
      <p:sp>
        <p:nvSpPr>
          <p:cNvPr id="493" name="Rounded Rectangle 80">
            <a:extLst>
              <a:ext uri="{FF2B5EF4-FFF2-40B4-BE49-F238E27FC236}">
                <a16:creationId xmlns:a16="http://schemas.microsoft.com/office/drawing/2014/main" id="{40707D76-D814-40B7-8B9A-075DBCBB8C20}"/>
              </a:ext>
            </a:extLst>
          </p:cNvPr>
          <p:cNvSpPr/>
          <p:nvPr/>
        </p:nvSpPr>
        <p:spPr>
          <a:xfrm>
            <a:off x="5966529" y="740840"/>
            <a:ext cx="937773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Tehtäväkuvien ja palkkauksen sopiminen</a:t>
            </a:r>
          </a:p>
        </p:txBody>
      </p:sp>
      <p:sp>
        <p:nvSpPr>
          <p:cNvPr id="494" name="Rounded Rectangle 80">
            <a:extLst>
              <a:ext uri="{FF2B5EF4-FFF2-40B4-BE49-F238E27FC236}">
                <a16:creationId xmlns:a16="http://schemas.microsoft.com/office/drawing/2014/main" id="{17FD8640-37E2-41F9-8E0E-23074308D74F}"/>
              </a:ext>
            </a:extLst>
          </p:cNvPr>
          <p:cNvSpPr/>
          <p:nvPr/>
        </p:nvSpPr>
        <p:spPr>
          <a:xfrm>
            <a:off x="5977108" y="725180"/>
            <a:ext cx="937773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Tehtäväkuvien ja palkkauksen sopiminen</a:t>
            </a:r>
          </a:p>
        </p:txBody>
      </p:sp>
      <p:sp>
        <p:nvSpPr>
          <p:cNvPr id="495" name="Rounded Rectangle 80">
            <a:extLst>
              <a:ext uri="{FF2B5EF4-FFF2-40B4-BE49-F238E27FC236}">
                <a16:creationId xmlns:a16="http://schemas.microsoft.com/office/drawing/2014/main" id="{4658A34C-E6CB-40A9-9997-59007C4B580A}"/>
              </a:ext>
            </a:extLst>
          </p:cNvPr>
          <p:cNvSpPr/>
          <p:nvPr/>
        </p:nvSpPr>
        <p:spPr>
          <a:xfrm>
            <a:off x="5972909" y="727567"/>
            <a:ext cx="937773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Tehtäväkuvien ja palkkauksen sopiminen</a:t>
            </a:r>
          </a:p>
        </p:txBody>
      </p:sp>
      <p:sp>
        <p:nvSpPr>
          <p:cNvPr id="496" name="Rounded Rectangle 80">
            <a:extLst>
              <a:ext uri="{FF2B5EF4-FFF2-40B4-BE49-F238E27FC236}">
                <a16:creationId xmlns:a16="http://schemas.microsoft.com/office/drawing/2014/main" id="{9E22B07D-F283-4D22-89FE-95FFCE83202E}"/>
              </a:ext>
            </a:extLst>
          </p:cNvPr>
          <p:cNvSpPr/>
          <p:nvPr/>
        </p:nvSpPr>
        <p:spPr>
          <a:xfrm>
            <a:off x="5975393" y="729745"/>
            <a:ext cx="937773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Tehtäväkuvien ja palkkauksen sopiminen</a:t>
            </a:r>
          </a:p>
        </p:txBody>
      </p:sp>
      <p:sp>
        <p:nvSpPr>
          <p:cNvPr id="497" name="Rounded Rectangle 80">
            <a:extLst>
              <a:ext uri="{FF2B5EF4-FFF2-40B4-BE49-F238E27FC236}">
                <a16:creationId xmlns:a16="http://schemas.microsoft.com/office/drawing/2014/main" id="{DEC31572-56B5-409A-895D-94137D8E2917}"/>
              </a:ext>
            </a:extLst>
          </p:cNvPr>
          <p:cNvSpPr/>
          <p:nvPr/>
        </p:nvSpPr>
        <p:spPr>
          <a:xfrm>
            <a:off x="5977108" y="725180"/>
            <a:ext cx="937773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Tehtäväkuvien ja palkkauksen sopiminen</a:t>
            </a:r>
          </a:p>
        </p:txBody>
      </p:sp>
      <p:sp>
        <p:nvSpPr>
          <p:cNvPr id="498" name="Rounded Rectangle 80">
            <a:extLst>
              <a:ext uri="{FF2B5EF4-FFF2-40B4-BE49-F238E27FC236}">
                <a16:creationId xmlns:a16="http://schemas.microsoft.com/office/drawing/2014/main" id="{4D1F3998-81C9-4AC8-95B1-11EFB50D8BAF}"/>
              </a:ext>
            </a:extLst>
          </p:cNvPr>
          <p:cNvSpPr/>
          <p:nvPr/>
        </p:nvSpPr>
        <p:spPr>
          <a:xfrm>
            <a:off x="5972909" y="734519"/>
            <a:ext cx="937773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Tehtäväkuvien ja palkkauksen sopiminen</a:t>
            </a:r>
          </a:p>
        </p:txBody>
      </p:sp>
      <p:sp>
        <p:nvSpPr>
          <p:cNvPr id="499" name="Rounded Rectangle 80">
            <a:extLst>
              <a:ext uri="{FF2B5EF4-FFF2-40B4-BE49-F238E27FC236}">
                <a16:creationId xmlns:a16="http://schemas.microsoft.com/office/drawing/2014/main" id="{EEE5948E-BAF8-49F3-AE8C-7AC45CDDAF05}"/>
              </a:ext>
            </a:extLst>
          </p:cNvPr>
          <p:cNvSpPr/>
          <p:nvPr/>
        </p:nvSpPr>
        <p:spPr>
          <a:xfrm>
            <a:off x="5975393" y="736486"/>
            <a:ext cx="937773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Tehtäväkuvien ja palkkauksen sopiminen</a:t>
            </a:r>
          </a:p>
        </p:txBody>
      </p:sp>
      <p:sp>
        <p:nvSpPr>
          <p:cNvPr id="500" name="Rounded Rectangle 80">
            <a:extLst>
              <a:ext uri="{FF2B5EF4-FFF2-40B4-BE49-F238E27FC236}">
                <a16:creationId xmlns:a16="http://schemas.microsoft.com/office/drawing/2014/main" id="{4186C1B0-21AF-410E-B679-B8F639791612}"/>
              </a:ext>
            </a:extLst>
          </p:cNvPr>
          <p:cNvSpPr/>
          <p:nvPr/>
        </p:nvSpPr>
        <p:spPr>
          <a:xfrm>
            <a:off x="8015790" y="1067049"/>
            <a:ext cx="937773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Psykososiaalisten riskien hallinta</a:t>
            </a:r>
          </a:p>
        </p:txBody>
      </p:sp>
      <p:sp>
        <p:nvSpPr>
          <p:cNvPr id="501" name="Rounded Rectangle 80">
            <a:extLst>
              <a:ext uri="{FF2B5EF4-FFF2-40B4-BE49-F238E27FC236}">
                <a16:creationId xmlns:a16="http://schemas.microsoft.com/office/drawing/2014/main" id="{4DDFFA5C-DB8B-4D5C-A6A0-327EBF72A84D}"/>
              </a:ext>
            </a:extLst>
          </p:cNvPr>
          <p:cNvSpPr/>
          <p:nvPr/>
        </p:nvSpPr>
        <p:spPr>
          <a:xfrm>
            <a:off x="8011137" y="1060565"/>
            <a:ext cx="937773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Psykososiaalisten riskien hallinta</a:t>
            </a:r>
          </a:p>
        </p:txBody>
      </p:sp>
      <p:sp>
        <p:nvSpPr>
          <p:cNvPr id="502" name="Rounded Rectangle 80">
            <a:extLst>
              <a:ext uri="{FF2B5EF4-FFF2-40B4-BE49-F238E27FC236}">
                <a16:creationId xmlns:a16="http://schemas.microsoft.com/office/drawing/2014/main" id="{353F48B4-B9EA-44A1-82EF-533459A12166}"/>
              </a:ext>
            </a:extLst>
          </p:cNvPr>
          <p:cNvSpPr/>
          <p:nvPr/>
        </p:nvSpPr>
        <p:spPr>
          <a:xfrm>
            <a:off x="8013636" y="1066402"/>
            <a:ext cx="937773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Psykososiaalisten riskien hallinta</a:t>
            </a:r>
          </a:p>
        </p:txBody>
      </p:sp>
      <p:sp>
        <p:nvSpPr>
          <p:cNvPr id="503" name="Rounded Rectangle 80">
            <a:extLst>
              <a:ext uri="{FF2B5EF4-FFF2-40B4-BE49-F238E27FC236}">
                <a16:creationId xmlns:a16="http://schemas.microsoft.com/office/drawing/2014/main" id="{A877A7A8-7057-4747-A5A0-EAD8D90E5B94}"/>
              </a:ext>
            </a:extLst>
          </p:cNvPr>
          <p:cNvSpPr/>
          <p:nvPr/>
        </p:nvSpPr>
        <p:spPr>
          <a:xfrm>
            <a:off x="8009217" y="1067049"/>
            <a:ext cx="937773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Psykososiaalisten riskien hallinta</a:t>
            </a:r>
          </a:p>
        </p:txBody>
      </p:sp>
      <p:sp>
        <p:nvSpPr>
          <p:cNvPr id="504" name="Rounded Rectangle 80">
            <a:extLst>
              <a:ext uri="{FF2B5EF4-FFF2-40B4-BE49-F238E27FC236}">
                <a16:creationId xmlns:a16="http://schemas.microsoft.com/office/drawing/2014/main" id="{CA6E8E02-88DA-4B5B-B265-30ED4BE02201}"/>
              </a:ext>
            </a:extLst>
          </p:cNvPr>
          <p:cNvSpPr/>
          <p:nvPr/>
        </p:nvSpPr>
        <p:spPr>
          <a:xfrm>
            <a:off x="8011137" y="1061490"/>
            <a:ext cx="937773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Psykososiaalisten riskien hallinta</a:t>
            </a:r>
          </a:p>
        </p:txBody>
      </p:sp>
      <p:sp>
        <p:nvSpPr>
          <p:cNvPr id="505" name="Rounded Rectangle 80">
            <a:extLst>
              <a:ext uri="{FF2B5EF4-FFF2-40B4-BE49-F238E27FC236}">
                <a16:creationId xmlns:a16="http://schemas.microsoft.com/office/drawing/2014/main" id="{D0E5861C-EF52-4509-9D93-82EF22B95912}"/>
              </a:ext>
            </a:extLst>
          </p:cNvPr>
          <p:cNvSpPr/>
          <p:nvPr/>
        </p:nvSpPr>
        <p:spPr>
          <a:xfrm>
            <a:off x="8013636" y="1066402"/>
            <a:ext cx="937773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Psykososiaalisten riskien hallinta</a:t>
            </a:r>
          </a:p>
        </p:txBody>
      </p:sp>
      <p:sp>
        <p:nvSpPr>
          <p:cNvPr id="506" name="Rounded Rectangle 80">
            <a:extLst>
              <a:ext uri="{FF2B5EF4-FFF2-40B4-BE49-F238E27FC236}">
                <a16:creationId xmlns:a16="http://schemas.microsoft.com/office/drawing/2014/main" id="{6930CB89-07A3-4F0A-8384-214E1747F962}"/>
              </a:ext>
            </a:extLst>
          </p:cNvPr>
          <p:cNvSpPr/>
          <p:nvPr/>
        </p:nvSpPr>
        <p:spPr>
          <a:xfrm>
            <a:off x="8011371" y="1069117"/>
            <a:ext cx="937773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Psykososiaalisten riskien hallinta</a:t>
            </a:r>
          </a:p>
        </p:txBody>
      </p:sp>
      <p:sp>
        <p:nvSpPr>
          <p:cNvPr id="507" name="Rounded Rectangle 80">
            <a:extLst>
              <a:ext uri="{FF2B5EF4-FFF2-40B4-BE49-F238E27FC236}">
                <a16:creationId xmlns:a16="http://schemas.microsoft.com/office/drawing/2014/main" id="{C7EC2014-BDA8-4CE9-A7E2-A645076E087B}"/>
              </a:ext>
            </a:extLst>
          </p:cNvPr>
          <p:cNvSpPr/>
          <p:nvPr/>
        </p:nvSpPr>
        <p:spPr>
          <a:xfrm>
            <a:off x="8006718" y="1062633"/>
            <a:ext cx="937773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Psykososiaalisten riskien hallinta</a:t>
            </a:r>
          </a:p>
        </p:txBody>
      </p:sp>
      <p:sp>
        <p:nvSpPr>
          <p:cNvPr id="508" name="Rounded Rectangle 80">
            <a:extLst>
              <a:ext uri="{FF2B5EF4-FFF2-40B4-BE49-F238E27FC236}">
                <a16:creationId xmlns:a16="http://schemas.microsoft.com/office/drawing/2014/main" id="{36637322-6F99-4F89-829C-8ECA134E8342}"/>
              </a:ext>
            </a:extLst>
          </p:cNvPr>
          <p:cNvSpPr/>
          <p:nvPr/>
        </p:nvSpPr>
        <p:spPr>
          <a:xfrm>
            <a:off x="8009217" y="1068470"/>
            <a:ext cx="937773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Psykososiaalisten riskien hallinta</a:t>
            </a:r>
          </a:p>
        </p:txBody>
      </p:sp>
      <p:sp>
        <p:nvSpPr>
          <p:cNvPr id="509" name="Rounded Rectangle 80">
            <a:extLst>
              <a:ext uri="{FF2B5EF4-FFF2-40B4-BE49-F238E27FC236}">
                <a16:creationId xmlns:a16="http://schemas.microsoft.com/office/drawing/2014/main" id="{B0EE4469-4E25-4679-8A74-F6AACA5CB0FB}"/>
              </a:ext>
            </a:extLst>
          </p:cNvPr>
          <p:cNvSpPr/>
          <p:nvPr/>
        </p:nvSpPr>
        <p:spPr>
          <a:xfrm>
            <a:off x="8004798" y="1069117"/>
            <a:ext cx="937773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Psykososiaalisten riskien hallinta</a:t>
            </a:r>
          </a:p>
        </p:txBody>
      </p:sp>
      <p:sp>
        <p:nvSpPr>
          <p:cNvPr id="510" name="Rounded Rectangle 80">
            <a:extLst>
              <a:ext uri="{FF2B5EF4-FFF2-40B4-BE49-F238E27FC236}">
                <a16:creationId xmlns:a16="http://schemas.microsoft.com/office/drawing/2014/main" id="{072A2515-8C6D-4899-A0BF-A5CB479BEC79}"/>
              </a:ext>
            </a:extLst>
          </p:cNvPr>
          <p:cNvSpPr/>
          <p:nvPr/>
        </p:nvSpPr>
        <p:spPr>
          <a:xfrm>
            <a:off x="8006718" y="1063558"/>
            <a:ext cx="937773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Psykososiaalisten riskien hallinta</a:t>
            </a:r>
          </a:p>
        </p:txBody>
      </p:sp>
      <p:sp>
        <p:nvSpPr>
          <p:cNvPr id="511" name="Rounded Rectangle 80">
            <a:extLst>
              <a:ext uri="{FF2B5EF4-FFF2-40B4-BE49-F238E27FC236}">
                <a16:creationId xmlns:a16="http://schemas.microsoft.com/office/drawing/2014/main" id="{4FD44AD9-5212-4846-A28D-B7D1CC871DD3}"/>
              </a:ext>
            </a:extLst>
          </p:cNvPr>
          <p:cNvSpPr/>
          <p:nvPr/>
        </p:nvSpPr>
        <p:spPr>
          <a:xfrm>
            <a:off x="8009217" y="1068470"/>
            <a:ext cx="937773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Psykososiaalisten riskien hallinta</a:t>
            </a:r>
          </a:p>
        </p:txBody>
      </p:sp>
      <p:sp>
        <p:nvSpPr>
          <p:cNvPr id="512" name="Rounded Rectangle 124">
            <a:extLst>
              <a:ext uri="{FF2B5EF4-FFF2-40B4-BE49-F238E27FC236}">
                <a16:creationId xmlns:a16="http://schemas.microsoft.com/office/drawing/2014/main" id="{3304BA8A-0B5F-42D2-9349-C4D352971D5D}"/>
              </a:ext>
            </a:extLst>
          </p:cNvPr>
          <p:cNvSpPr/>
          <p:nvPr/>
        </p:nvSpPr>
        <p:spPr>
          <a:xfrm>
            <a:off x="6013993" y="2878591"/>
            <a:ext cx="885957" cy="217088"/>
          </a:xfrm>
          <a:prstGeom prst="roundRect">
            <a:avLst/>
          </a:prstGeom>
          <a:solidFill>
            <a:schemeClr val="bg2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Esimiesvalmennus</a:t>
            </a:r>
          </a:p>
        </p:txBody>
      </p:sp>
      <p:sp>
        <p:nvSpPr>
          <p:cNvPr id="514" name="Rounded Rectangle 127">
            <a:extLst>
              <a:ext uri="{FF2B5EF4-FFF2-40B4-BE49-F238E27FC236}">
                <a16:creationId xmlns:a16="http://schemas.microsoft.com/office/drawing/2014/main" id="{673FDD89-E77A-4AA7-A70F-361527CD99D2}"/>
              </a:ext>
            </a:extLst>
          </p:cNvPr>
          <p:cNvSpPr/>
          <p:nvPr/>
        </p:nvSpPr>
        <p:spPr>
          <a:xfrm>
            <a:off x="6989154" y="2545906"/>
            <a:ext cx="885957" cy="217088"/>
          </a:xfrm>
          <a:prstGeom prst="roundRect">
            <a:avLst/>
          </a:prstGeom>
          <a:solidFill>
            <a:schemeClr val="bg2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Työntekijäkohtaista koulutusta</a:t>
            </a:r>
          </a:p>
        </p:txBody>
      </p:sp>
      <p:sp>
        <p:nvSpPr>
          <p:cNvPr id="515" name="Rounded Rectangle 127">
            <a:extLst>
              <a:ext uri="{FF2B5EF4-FFF2-40B4-BE49-F238E27FC236}">
                <a16:creationId xmlns:a16="http://schemas.microsoft.com/office/drawing/2014/main" id="{96AAAA3E-34F6-431C-B61B-999D92EA4DD8}"/>
              </a:ext>
            </a:extLst>
          </p:cNvPr>
          <p:cNvSpPr/>
          <p:nvPr/>
        </p:nvSpPr>
        <p:spPr>
          <a:xfrm>
            <a:off x="6978587" y="2545906"/>
            <a:ext cx="885957" cy="217088"/>
          </a:xfrm>
          <a:prstGeom prst="roundRect">
            <a:avLst/>
          </a:prstGeom>
          <a:solidFill>
            <a:schemeClr val="bg2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Työntekijäkohtaista koulutusta</a:t>
            </a:r>
          </a:p>
        </p:txBody>
      </p:sp>
      <p:sp>
        <p:nvSpPr>
          <p:cNvPr id="516" name="Rounded Rectangle 127">
            <a:extLst>
              <a:ext uri="{FF2B5EF4-FFF2-40B4-BE49-F238E27FC236}">
                <a16:creationId xmlns:a16="http://schemas.microsoft.com/office/drawing/2014/main" id="{4975D4C7-6DC8-4045-AB94-1C1EC21BD870}"/>
              </a:ext>
            </a:extLst>
          </p:cNvPr>
          <p:cNvSpPr/>
          <p:nvPr/>
        </p:nvSpPr>
        <p:spPr>
          <a:xfrm>
            <a:off x="6980450" y="2545906"/>
            <a:ext cx="885957" cy="217088"/>
          </a:xfrm>
          <a:prstGeom prst="roundRect">
            <a:avLst/>
          </a:prstGeom>
          <a:solidFill>
            <a:schemeClr val="bg2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Työntekijäkohtaista koulutusta</a:t>
            </a:r>
          </a:p>
        </p:txBody>
      </p:sp>
      <p:sp>
        <p:nvSpPr>
          <p:cNvPr id="517" name="Rounded Rectangle 127">
            <a:extLst>
              <a:ext uri="{FF2B5EF4-FFF2-40B4-BE49-F238E27FC236}">
                <a16:creationId xmlns:a16="http://schemas.microsoft.com/office/drawing/2014/main" id="{1E5FC64F-4C6F-46AC-B7F7-9A07998610B9}"/>
              </a:ext>
            </a:extLst>
          </p:cNvPr>
          <p:cNvSpPr/>
          <p:nvPr/>
        </p:nvSpPr>
        <p:spPr>
          <a:xfrm>
            <a:off x="6980677" y="2545906"/>
            <a:ext cx="885957" cy="217088"/>
          </a:xfrm>
          <a:prstGeom prst="roundRect">
            <a:avLst/>
          </a:prstGeom>
          <a:solidFill>
            <a:schemeClr val="bg2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Työntekijäkohtaista koulutusta</a:t>
            </a:r>
          </a:p>
        </p:txBody>
      </p:sp>
      <p:sp>
        <p:nvSpPr>
          <p:cNvPr id="518" name="Rounded Rectangle 127">
            <a:extLst>
              <a:ext uri="{FF2B5EF4-FFF2-40B4-BE49-F238E27FC236}">
                <a16:creationId xmlns:a16="http://schemas.microsoft.com/office/drawing/2014/main" id="{6E5AEAFF-9BF4-4F4A-AD5D-C28BBF64DEE7}"/>
              </a:ext>
            </a:extLst>
          </p:cNvPr>
          <p:cNvSpPr/>
          <p:nvPr/>
        </p:nvSpPr>
        <p:spPr>
          <a:xfrm>
            <a:off x="6978587" y="2545906"/>
            <a:ext cx="885957" cy="217088"/>
          </a:xfrm>
          <a:prstGeom prst="roundRect">
            <a:avLst/>
          </a:prstGeom>
          <a:solidFill>
            <a:schemeClr val="bg2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Työntekijäkohtaista koulutusta</a:t>
            </a:r>
          </a:p>
        </p:txBody>
      </p:sp>
      <p:sp>
        <p:nvSpPr>
          <p:cNvPr id="519" name="Rounded Rectangle 127">
            <a:extLst>
              <a:ext uri="{FF2B5EF4-FFF2-40B4-BE49-F238E27FC236}">
                <a16:creationId xmlns:a16="http://schemas.microsoft.com/office/drawing/2014/main" id="{C3B767F6-C3FA-4EAD-B951-F10C58C2F710}"/>
              </a:ext>
            </a:extLst>
          </p:cNvPr>
          <p:cNvSpPr/>
          <p:nvPr/>
        </p:nvSpPr>
        <p:spPr>
          <a:xfrm>
            <a:off x="6995602" y="2545906"/>
            <a:ext cx="885957" cy="217088"/>
          </a:xfrm>
          <a:prstGeom prst="roundRect">
            <a:avLst/>
          </a:prstGeom>
          <a:solidFill>
            <a:schemeClr val="bg2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Työntekijäkohtaista koulutusta</a:t>
            </a:r>
          </a:p>
        </p:txBody>
      </p:sp>
      <p:sp>
        <p:nvSpPr>
          <p:cNvPr id="520" name="Rounded Rectangle 127">
            <a:extLst>
              <a:ext uri="{FF2B5EF4-FFF2-40B4-BE49-F238E27FC236}">
                <a16:creationId xmlns:a16="http://schemas.microsoft.com/office/drawing/2014/main" id="{0DC9E3FC-328B-4BB2-89FD-63B95C6E3201}"/>
              </a:ext>
            </a:extLst>
          </p:cNvPr>
          <p:cNvSpPr/>
          <p:nvPr/>
        </p:nvSpPr>
        <p:spPr>
          <a:xfrm>
            <a:off x="6991244" y="2545906"/>
            <a:ext cx="885957" cy="217088"/>
          </a:xfrm>
          <a:prstGeom prst="roundRect">
            <a:avLst/>
          </a:prstGeom>
          <a:solidFill>
            <a:schemeClr val="bg2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Työntekijäkohtaista koulutusta</a:t>
            </a:r>
          </a:p>
        </p:txBody>
      </p:sp>
      <p:sp>
        <p:nvSpPr>
          <p:cNvPr id="521" name="Rounded Rectangle 127">
            <a:extLst>
              <a:ext uri="{FF2B5EF4-FFF2-40B4-BE49-F238E27FC236}">
                <a16:creationId xmlns:a16="http://schemas.microsoft.com/office/drawing/2014/main" id="{74D6B4E7-05A4-48FC-86B3-828C95AEE7A6}"/>
              </a:ext>
            </a:extLst>
          </p:cNvPr>
          <p:cNvSpPr/>
          <p:nvPr/>
        </p:nvSpPr>
        <p:spPr>
          <a:xfrm>
            <a:off x="6980677" y="2545906"/>
            <a:ext cx="885957" cy="217088"/>
          </a:xfrm>
          <a:prstGeom prst="roundRect">
            <a:avLst/>
          </a:prstGeom>
          <a:solidFill>
            <a:schemeClr val="bg2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Työntekijäkohtaista koulutusta</a:t>
            </a:r>
          </a:p>
        </p:txBody>
      </p:sp>
      <p:sp>
        <p:nvSpPr>
          <p:cNvPr id="522" name="Rounded Rectangle 127">
            <a:extLst>
              <a:ext uri="{FF2B5EF4-FFF2-40B4-BE49-F238E27FC236}">
                <a16:creationId xmlns:a16="http://schemas.microsoft.com/office/drawing/2014/main" id="{6539ED1A-3D4C-4B29-BCDF-775E3AF54F7D}"/>
              </a:ext>
            </a:extLst>
          </p:cNvPr>
          <p:cNvSpPr/>
          <p:nvPr/>
        </p:nvSpPr>
        <p:spPr>
          <a:xfrm>
            <a:off x="6982540" y="2545906"/>
            <a:ext cx="885957" cy="217088"/>
          </a:xfrm>
          <a:prstGeom prst="roundRect">
            <a:avLst/>
          </a:prstGeom>
          <a:solidFill>
            <a:schemeClr val="bg2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Työntekijäkohtaista koulutusta</a:t>
            </a:r>
          </a:p>
        </p:txBody>
      </p:sp>
      <p:sp>
        <p:nvSpPr>
          <p:cNvPr id="523" name="Rounded Rectangle 127">
            <a:extLst>
              <a:ext uri="{FF2B5EF4-FFF2-40B4-BE49-F238E27FC236}">
                <a16:creationId xmlns:a16="http://schemas.microsoft.com/office/drawing/2014/main" id="{E31D49C7-0D74-4A3C-9089-135DA6F73A26}"/>
              </a:ext>
            </a:extLst>
          </p:cNvPr>
          <p:cNvSpPr/>
          <p:nvPr/>
        </p:nvSpPr>
        <p:spPr>
          <a:xfrm>
            <a:off x="6982767" y="2545906"/>
            <a:ext cx="885957" cy="217088"/>
          </a:xfrm>
          <a:prstGeom prst="roundRect">
            <a:avLst/>
          </a:prstGeom>
          <a:solidFill>
            <a:schemeClr val="bg2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Työntekijäkohtaista koulutusta</a:t>
            </a:r>
          </a:p>
        </p:txBody>
      </p:sp>
      <p:sp>
        <p:nvSpPr>
          <p:cNvPr id="524" name="Rounded Rectangle 127">
            <a:extLst>
              <a:ext uri="{FF2B5EF4-FFF2-40B4-BE49-F238E27FC236}">
                <a16:creationId xmlns:a16="http://schemas.microsoft.com/office/drawing/2014/main" id="{47DB4F00-CCB4-482D-BB9B-8A6E77145252}"/>
              </a:ext>
            </a:extLst>
          </p:cNvPr>
          <p:cNvSpPr/>
          <p:nvPr/>
        </p:nvSpPr>
        <p:spPr>
          <a:xfrm>
            <a:off x="6980677" y="2545906"/>
            <a:ext cx="885957" cy="217088"/>
          </a:xfrm>
          <a:prstGeom prst="roundRect">
            <a:avLst/>
          </a:prstGeom>
          <a:solidFill>
            <a:schemeClr val="bg2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Työntekijäkohtaista koulutusta</a:t>
            </a:r>
          </a:p>
        </p:txBody>
      </p:sp>
      <p:sp>
        <p:nvSpPr>
          <p:cNvPr id="525" name="Rounded Rectangle 128">
            <a:extLst>
              <a:ext uri="{FF2B5EF4-FFF2-40B4-BE49-F238E27FC236}">
                <a16:creationId xmlns:a16="http://schemas.microsoft.com/office/drawing/2014/main" id="{4C3822C2-95BB-412C-9608-7877439FB461}"/>
              </a:ext>
            </a:extLst>
          </p:cNvPr>
          <p:cNvSpPr/>
          <p:nvPr/>
        </p:nvSpPr>
        <p:spPr>
          <a:xfrm>
            <a:off x="7962492" y="2537460"/>
            <a:ext cx="885957" cy="217088"/>
          </a:xfrm>
          <a:prstGeom prst="roundRect">
            <a:avLst/>
          </a:prstGeom>
          <a:solidFill>
            <a:schemeClr val="bg2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Ryhmäkoulutusta</a:t>
            </a:r>
          </a:p>
        </p:txBody>
      </p:sp>
      <p:sp>
        <p:nvSpPr>
          <p:cNvPr id="526" name="Rounded Rectangle 128">
            <a:extLst>
              <a:ext uri="{FF2B5EF4-FFF2-40B4-BE49-F238E27FC236}">
                <a16:creationId xmlns:a16="http://schemas.microsoft.com/office/drawing/2014/main" id="{3C846319-FEB3-4A23-A5DA-F81985951C82}"/>
              </a:ext>
            </a:extLst>
          </p:cNvPr>
          <p:cNvSpPr/>
          <p:nvPr/>
        </p:nvSpPr>
        <p:spPr>
          <a:xfrm>
            <a:off x="7958134" y="2537460"/>
            <a:ext cx="885957" cy="217088"/>
          </a:xfrm>
          <a:prstGeom prst="roundRect">
            <a:avLst/>
          </a:prstGeom>
          <a:solidFill>
            <a:schemeClr val="bg2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Ryhmäkoulutusta</a:t>
            </a:r>
          </a:p>
        </p:txBody>
      </p:sp>
      <p:sp>
        <p:nvSpPr>
          <p:cNvPr id="527" name="Rounded Rectangle 128">
            <a:extLst>
              <a:ext uri="{FF2B5EF4-FFF2-40B4-BE49-F238E27FC236}">
                <a16:creationId xmlns:a16="http://schemas.microsoft.com/office/drawing/2014/main" id="{5C426E0E-A89E-4636-A784-3638556F50FA}"/>
              </a:ext>
            </a:extLst>
          </p:cNvPr>
          <p:cNvSpPr/>
          <p:nvPr/>
        </p:nvSpPr>
        <p:spPr>
          <a:xfrm>
            <a:off x="7967105" y="2537460"/>
            <a:ext cx="885957" cy="217088"/>
          </a:xfrm>
          <a:prstGeom prst="roundRect">
            <a:avLst/>
          </a:prstGeom>
          <a:solidFill>
            <a:schemeClr val="bg2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Ryhmäkoulutusta</a:t>
            </a:r>
          </a:p>
        </p:txBody>
      </p:sp>
      <p:sp>
        <p:nvSpPr>
          <p:cNvPr id="528" name="Rounded Rectangle 128">
            <a:extLst>
              <a:ext uri="{FF2B5EF4-FFF2-40B4-BE49-F238E27FC236}">
                <a16:creationId xmlns:a16="http://schemas.microsoft.com/office/drawing/2014/main" id="{89D4EE23-26E7-4797-9B3E-99009C519C6C}"/>
              </a:ext>
            </a:extLst>
          </p:cNvPr>
          <p:cNvSpPr/>
          <p:nvPr/>
        </p:nvSpPr>
        <p:spPr>
          <a:xfrm>
            <a:off x="7967105" y="2537460"/>
            <a:ext cx="885957" cy="217088"/>
          </a:xfrm>
          <a:prstGeom prst="roundRect">
            <a:avLst/>
          </a:prstGeom>
          <a:solidFill>
            <a:schemeClr val="bg2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Ryhmäkoulutusta</a:t>
            </a:r>
          </a:p>
        </p:txBody>
      </p:sp>
      <p:sp>
        <p:nvSpPr>
          <p:cNvPr id="529" name="Rounded Rectangle 128">
            <a:extLst>
              <a:ext uri="{FF2B5EF4-FFF2-40B4-BE49-F238E27FC236}">
                <a16:creationId xmlns:a16="http://schemas.microsoft.com/office/drawing/2014/main" id="{19DE5703-1542-48C7-A261-91E2AA53455E}"/>
              </a:ext>
            </a:extLst>
          </p:cNvPr>
          <p:cNvSpPr/>
          <p:nvPr/>
        </p:nvSpPr>
        <p:spPr>
          <a:xfrm>
            <a:off x="7962492" y="2546168"/>
            <a:ext cx="885957" cy="217088"/>
          </a:xfrm>
          <a:prstGeom prst="roundRect">
            <a:avLst/>
          </a:prstGeom>
          <a:solidFill>
            <a:schemeClr val="bg2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Ryhmäkoulutusta</a:t>
            </a:r>
          </a:p>
        </p:txBody>
      </p:sp>
      <p:sp>
        <p:nvSpPr>
          <p:cNvPr id="530" name="Rounded Rectangle 128">
            <a:extLst>
              <a:ext uri="{FF2B5EF4-FFF2-40B4-BE49-F238E27FC236}">
                <a16:creationId xmlns:a16="http://schemas.microsoft.com/office/drawing/2014/main" id="{E84BAD0E-EBB1-4BA9-9F73-3432E569BADC}"/>
              </a:ext>
            </a:extLst>
          </p:cNvPr>
          <p:cNvSpPr/>
          <p:nvPr/>
        </p:nvSpPr>
        <p:spPr>
          <a:xfrm>
            <a:off x="7947571" y="2548346"/>
            <a:ext cx="885957" cy="217088"/>
          </a:xfrm>
          <a:prstGeom prst="roundRect">
            <a:avLst/>
          </a:prstGeom>
          <a:solidFill>
            <a:schemeClr val="bg2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Ryhmäkoulutusta</a:t>
            </a:r>
          </a:p>
        </p:txBody>
      </p:sp>
      <p:sp>
        <p:nvSpPr>
          <p:cNvPr id="531" name="Rounded Rectangle 128">
            <a:extLst>
              <a:ext uri="{FF2B5EF4-FFF2-40B4-BE49-F238E27FC236}">
                <a16:creationId xmlns:a16="http://schemas.microsoft.com/office/drawing/2014/main" id="{D2E11E11-1998-4650-A56A-DC9C9B3C07DC}"/>
              </a:ext>
            </a:extLst>
          </p:cNvPr>
          <p:cNvSpPr/>
          <p:nvPr/>
        </p:nvSpPr>
        <p:spPr>
          <a:xfrm>
            <a:off x="7949657" y="2539731"/>
            <a:ext cx="885957" cy="217088"/>
          </a:xfrm>
          <a:prstGeom prst="roundRect">
            <a:avLst/>
          </a:prstGeom>
          <a:solidFill>
            <a:schemeClr val="bg2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Ryhmäkoulutusta</a:t>
            </a:r>
          </a:p>
        </p:txBody>
      </p:sp>
      <p:sp>
        <p:nvSpPr>
          <p:cNvPr id="532" name="Rounded Rectangle 128">
            <a:extLst>
              <a:ext uri="{FF2B5EF4-FFF2-40B4-BE49-F238E27FC236}">
                <a16:creationId xmlns:a16="http://schemas.microsoft.com/office/drawing/2014/main" id="{D70E6B19-AAD8-41B5-AE7C-77567F618ECA}"/>
              </a:ext>
            </a:extLst>
          </p:cNvPr>
          <p:cNvSpPr/>
          <p:nvPr/>
        </p:nvSpPr>
        <p:spPr>
          <a:xfrm>
            <a:off x="7945299" y="2539731"/>
            <a:ext cx="885957" cy="217088"/>
          </a:xfrm>
          <a:prstGeom prst="roundRect">
            <a:avLst/>
          </a:prstGeom>
          <a:solidFill>
            <a:schemeClr val="bg2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Ryhmäkoulutusta</a:t>
            </a:r>
          </a:p>
        </p:txBody>
      </p:sp>
      <p:sp>
        <p:nvSpPr>
          <p:cNvPr id="533" name="Rounded Rectangle 128">
            <a:extLst>
              <a:ext uri="{FF2B5EF4-FFF2-40B4-BE49-F238E27FC236}">
                <a16:creationId xmlns:a16="http://schemas.microsoft.com/office/drawing/2014/main" id="{8EB11940-9DB4-4BB5-97E9-7D8C5C757BAE}"/>
              </a:ext>
            </a:extLst>
          </p:cNvPr>
          <p:cNvSpPr/>
          <p:nvPr/>
        </p:nvSpPr>
        <p:spPr>
          <a:xfrm>
            <a:off x="7954270" y="2539731"/>
            <a:ext cx="885957" cy="217088"/>
          </a:xfrm>
          <a:prstGeom prst="roundRect">
            <a:avLst/>
          </a:prstGeom>
          <a:solidFill>
            <a:schemeClr val="bg2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Ryhmäkoulutusta</a:t>
            </a:r>
          </a:p>
        </p:txBody>
      </p:sp>
      <p:sp>
        <p:nvSpPr>
          <p:cNvPr id="534" name="Rounded Rectangle 128">
            <a:extLst>
              <a:ext uri="{FF2B5EF4-FFF2-40B4-BE49-F238E27FC236}">
                <a16:creationId xmlns:a16="http://schemas.microsoft.com/office/drawing/2014/main" id="{3000B6A2-DBEC-44F9-8C9D-7A86849B3BFB}"/>
              </a:ext>
            </a:extLst>
          </p:cNvPr>
          <p:cNvSpPr/>
          <p:nvPr/>
        </p:nvSpPr>
        <p:spPr>
          <a:xfrm>
            <a:off x="7954270" y="2539731"/>
            <a:ext cx="885957" cy="217088"/>
          </a:xfrm>
          <a:prstGeom prst="roundRect">
            <a:avLst/>
          </a:prstGeom>
          <a:solidFill>
            <a:schemeClr val="bg2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Ryhmäkoulutusta</a:t>
            </a:r>
          </a:p>
        </p:txBody>
      </p:sp>
      <p:sp>
        <p:nvSpPr>
          <p:cNvPr id="535" name="Rounded Rectangle 128">
            <a:extLst>
              <a:ext uri="{FF2B5EF4-FFF2-40B4-BE49-F238E27FC236}">
                <a16:creationId xmlns:a16="http://schemas.microsoft.com/office/drawing/2014/main" id="{9CC4A56F-3D86-4259-9378-FAD6CE602954}"/>
              </a:ext>
            </a:extLst>
          </p:cNvPr>
          <p:cNvSpPr/>
          <p:nvPr/>
        </p:nvSpPr>
        <p:spPr>
          <a:xfrm>
            <a:off x="7949657" y="2548439"/>
            <a:ext cx="885957" cy="217088"/>
          </a:xfrm>
          <a:prstGeom prst="roundRect">
            <a:avLst/>
          </a:prstGeom>
          <a:solidFill>
            <a:schemeClr val="bg2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Ryhmäkoulutusta</a:t>
            </a:r>
          </a:p>
        </p:txBody>
      </p:sp>
      <p:sp>
        <p:nvSpPr>
          <p:cNvPr id="536" name="Rounded Rectangle 126">
            <a:extLst>
              <a:ext uri="{FF2B5EF4-FFF2-40B4-BE49-F238E27FC236}">
                <a16:creationId xmlns:a16="http://schemas.microsoft.com/office/drawing/2014/main" id="{ED4883E4-7412-4B89-9BB0-3F2A17F963FF}"/>
              </a:ext>
            </a:extLst>
          </p:cNvPr>
          <p:cNvSpPr/>
          <p:nvPr/>
        </p:nvSpPr>
        <p:spPr>
          <a:xfrm>
            <a:off x="7004375" y="2882755"/>
            <a:ext cx="885957" cy="217088"/>
          </a:xfrm>
          <a:prstGeom prst="roundRect">
            <a:avLst/>
          </a:prstGeom>
          <a:solidFill>
            <a:schemeClr val="bg2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Työn opastusta</a:t>
            </a:r>
          </a:p>
        </p:txBody>
      </p:sp>
      <p:sp>
        <p:nvSpPr>
          <p:cNvPr id="537" name="Rounded Rectangle 126">
            <a:extLst>
              <a:ext uri="{FF2B5EF4-FFF2-40B4-BE49-F238E27FC236}">
                <a16:creationId xmlns:a16="http://schemas.microsoft.com/office/drawing/2014/main" id="{0A6DFCF1-E60B-4770-8ADB-7272015A95A6}"/>
              </a:ext>
            </a:extLst>
          </p:cNvPr>
          <p:cNvSpPr/>
          <p:nvPr/>
        </p:nvSpPr>
        <p:spPr>
          <a:xfrm>
            <a:off x="7006465" y="2885779"/>
            <a:ext cx="885957" cy="217088"/>
          </a:xfrm>
          <a:prstGeom prst="roundRect">
            <a:avLst/>
          </a:prstGeom>
          <a:solidFill>
            <a:schemeClr val="bg2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Työn opastusta</a:t>
            </a:r>
          </a:p>
        </p:txBody>
      </p:sp>
      <p:sp>
        <p:nvSpPr>
          <p:cNvPr id="538" name="Rounded Rectangle 126">
            <a:extLst>
              <a:ext uri="{FF2B5EF4-FFF2-40B4-BE49-F238E27FC236}">
                <a16:creationId xmlns:a16="http://schemas.microsoft.com/office/drawing/2014/main" id="{72C52AAF-DDF9-405F-BAF5-E494C2819AEE}"/>
              </a:ext>
            </a:extLst>
          </p:cNvPr>
          <p:cNvSpPr/>
          <p:nvPr/>
        </p:nvSpPr>
        <p:spPr>
          <a:xfrm>
            <a:off x="7008737" y="2884901"/>
            <a:ext cx="885957" cy="217088"/>
          </a:xfrm>
          <a:prstGeom prst="roundRect">
            <a:avLst/>
          </a:prstGeom>
          <a:solidFill>
            <a:schemeClr val="bg2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Työn opastusta</a:t>
            </a:r>
          </a:p>
        </p:txBody>
      </p:sp>
      <p:sp>
        <p:nvSpPr>
          <p:cNvPr id="539" name="Rounded Rectangle 126">
            <a:extLst>
              <a:ext uri="{FF2B5EF4-FFF2-40B4-BE49-F238E27FC236}">
                <a16:creationId xmlns:a16="http://schemas.microsoft.com/office/drawing/2014/main" id="{4C2219C6-7923-4DDC-904E-1BAF0F06F004}"/>
              </a:ext>
            </a:extLst>
          </p:cNvPr>
          <p:cNvSpPr/>
          <p:nvPr/>
        </p:nvSpPr>
        <p:spPr>
          <a:xfrm>
            <a:off x="7010823" y="2882695"/>
            <a:ext cx="885957" cy="217088"/>
          </a:xfrm>
          <a:prstGeom prst="roundRect">
            <a:avLst/>
          </a:prstGeom>
          <a:solidFill>
            <a:schemeClr val="bg2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Työn opastusta</a:t>
            </a:r>
          </a:p>
        </p:txBody>
      </p:sp>
      <p:sp>
        <p:nvSpPr>
          <p:cNvPr id="540" name="Rounded Rectangle 126">
            <a:extLst>
              <a:ext uri="{FF2B5EF4-FFF2-40B4-BE49-F238E27FC236}">
                <a16:creationId xmlns:a16="http://schemas.microsoft.com/office/drawing/2014/main" id="{9902EB20-CAF2-4E4D-B101-887AA1937ADD}"/>
              </a:ext>
            </a:extLst>
          </p:cNvPr>
          <p:cNvSpPr/>
          <p:nvPr/>
        </p:nvSpPr>
        <p:spPr>
          <a:xfrm>
            <a:off x="7015436" y="2882695"/>
            <a:ext cx="885957" cy="217088"/>
          </a:xfrm>
          <a:prstGeom prst="roundRect">
            <a:avLst/>
          </a:prstGeom>
          <a:solidFill>
            <a:schemeClr val="bg2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Työn opastusta</a:t>
            </a:r>
          </a:p>
        </p:txBody>
      </p:sp>
      <p:sp>
        <p:nvSpPr>
          <p:cNvPr id="541" name="Rounded Rectangle 126">
            <a:extLst>
              <a:ext uri="{FF2B5EF4-FFF2-40B4-BE49-F238E27FC236}">
                <a16:creationId xmlns:a16="http://schemas.microsoft.com/office/drawing/2014/main" id="{B3EF5567-174E-4FAC-B820-6A5363A07100}"/>
              </a:ext>
            </a:extLst>
          </p:cNvPr>
          <p:cNvSpPr/>
          <p:nvPr/>
        </p:nvSpPr>
        <p:spPr>
          <a:xfrm>
            <a:off x="7004124" y="2878442"/>
            <a:ext cx="885957" cy="217088"/>
          </a:xfrm>
          <a:prstGeom prst="roundRect">
            <a:avLst/>
          </a:prstGeom>
          <a:solidFill>
            <a:schemeClr val="bg2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Työn opastusta</a:t>
            </a:r>
          </a:p>
        </p:txBody>
      </p:sp>
      <p:sp>
        <p:nvSpPr>
          <p:cNvPr id="542" name="Rounded Rectangle 126">
            <a:extLst>
              <a:ext uri="{FF2B5EF4-FFF2-40B4-BE49-F238E27FC236}">
                <a16:creationId xmlns:a16="http://schemas.microsoft.com/office/drawing/2014/main" id="{6B560D90-6442-4138-B1B4-EA0C6FD1708B}"/>
              </a:ext>
            </a:extLst>
          </p:cNvPr>
          <p:cNvSpPr/>
          <p:nvPr/>
        </p:nvSpPr>
        <p:spPr>
          <a:xfrm>
            <a:off x="6999762" y="2876296"/>
            <a:ext cx="885957" cy="217088"/>
          </a:xfrm>
          <a:prstGeom prst="roundRect">
            <a:avLst/>
          </a:prstGeom>
          <a:solidFill>
            <a:schemeClr val="bg2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Työn opastusta</a:t>
            </a:r>
          </a:p>
        </p:txBody>
      </p:sp>
      <p:sp>
        <p:nvSpPr>
          <p:cNvPr id="543" name="Rounded Rectangle 126">
            <a:extLst>
              <a:ext uri="{FF2B5EF4-FFF2-40B4-BE49-F238E27FC236}">
                <a16:creationId xmlns:a16="http://schemas.microsoft.com/office/drawing/2014/main" id="{DE26605F-8095-413D-A7F3-353171D46CCB}"/>
              </a:ext>
            </a:extLst>
          </p:cNvPr>
          <p:cNvSpPr/>
          <p:nvPr/>
        </p:nvSpPr>
        <p:spPr>
          <a:xfrm>
            <a:off x="7001852" y="2879320"/>
            <a:ext cx="885957" cy="217088"/>
          </a:xfrm>
          <a:prstGeom prst="roundRect">
            <a:avLst/>
          </a:prstGeom>
          <a:solidFill>
            <a:schemeClr val="bg2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Työn opastusta</a:t>
            </a:r>
          </a:p>
        </p:txBody>
      </p:sp>
      <p:sp>
        <p:nvSpPr>
          <p:cNvPr id="544" name="Rounded Rectangle 126">
            <a:extLst>
              <a:ext uri="{FF2B5EF4-FFF2-40B4-BE49-F238E27FC236}">
                <a16:creationId xmlns:a16="http://schemas.microsoft.com/office/drawing/2014/main" id="{2052258E-57CF-4508-972D-5FC770A129E4}"/>
              </a:ext>
            </a:extLst>
          </p:cNvPr>
          <p:cNvSpPr/>
          <p:nvPr/>
        </p:nvSpPr>
        <p:spPr>
          <a:xfrm>
            <a:off x="7004124" y="2878442"/>
            <a:ext cx="885957" cy="217088"/>
          </a:xfrm>
          <a:prstGeom prst="roundRect">
            <a:avLst/>
          </a:prstGeom>
          <a:solidFill>
            <a:schemeClr val="bg2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Työn opastusta</a:t>
            </a:r>
          </a:p>
        </p:txBody>
      </p:sp>
      <p:sp>
        <p:nvSpPr>
          <p:cNvPr id="545" name="Rounded Rectangle 126">
            <a:extLst>
              <a:ext uri="{FF2B5EF4-FFF2-40B4-BE49-F238E27FC236}">
                <a16:creationId xmlns:a16="http://schemas.microsoft.com/office/drawing/2014/main" id="{57486E46-9C6A-4F82-8664-CC8E95D23609}"/>
              </a:ext>
            </a:extLst>
          </p:cNvPr>
          <p:cNvSpPr/>
          <p:nvPr/>
        </p:nvSpPr>
        <p:spPr>
          <a:xfrm>
            <a:off x="7006210" y="2876236"/>
            <a:ext cx="885957" cy="217088"/>
          </a:xfrm>
          <a:prstGeom prst="roundRect">
            <a:avLst/>
          </a:prstGeom>
          <a:solidFill>
            <a:schemeClr val="bg2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Työn opastusta</a:t>
            </a:r>
          </a:p>
        </p:txBody>
      </p:sp>
      <p:sp>
        <p:nvSpPr>
          <p:cNvPr id="546" name="Rounded Rectangle 126">
            <a:extLst>
              <a:ext uri="{FF2B5EF4-FFF2-40B4-BE49-F238E27FC236}">
                <a16:creationId xmlns:a16="http://schemas.microsoft.com/office/drawing/2014/main" id="{A9FD5089-8841-4B29-A07A-3C3C51D4DF67}"/>
              </a:ext>
            </a:extLst>
          </p:cNvPr>
          <p:cNvSpPr/>
          <p:nvPr/>
        </p:nvSpPr>
        <p:spPr>
          <a:xfrm>
            <a:off x="7010823" y="2876236"/>
            <a:ext cx="885957" cy="217088"/>
          </a:xfrm>
          <a:prstGeom prst="roundRect">
            <a:avLst/>
          </a:prstGeom>
          <a:solidFill>
            <a:schemeClr val="bg2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Työn opastusta</a:t>
            </a:r>
          </a:p>
        </p:txBody>
      </p:sp>
      <p:sp>
        <p:nvSpPr>
          <p:cNvPr id="547" name="Rounded Rectangle 125">
            <a:extLst>
              <a:ext uri="{FF2B5EF4-FFF2-40B4-BE49-F238E27FC236}">
                <a16:creationId xmlns:a16="http://schemas.microsoft.com/office/drawing/2014/main" id="{F0763D38-8591-4EE0-B4A1-1A162C45BB61}"/>
              </a:ext>
            </a:extLst>
          </p:cNvPr>
          <p:cNvSpPr/>
          <p:nvPr/>
        </p:nvSpPr>
        <p:spPr>
          <a:xfrm>
            <a:off x="6026741" y="3206840"/>
            <a:ext cx="885957" cy="217088"/>
          </a:xfrm>
          <a:prstGeom prst="roundRect">
            <a:avLst/>
          </a:prstGeom>
          <a:solidFill>
            <a:schemeClr val="bg2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Laadun arviointi</a:t>
            </a:r>
          </a:p>
        </p:txBody>
      </p:sp>
      <p:sp>
        <p:nvSpPr>
          <p:cNvPr id="548" name="Rounded Rectangle 125">
            <a:extLst>
              <a:ext uri="{FF2B5EF4-FFF2-40B4-BE49-F238E27FC236}">
                <a16:creationId xmlns:a16="http://schemas.microsoft.com/office/drawing/2014/main" id="{B7A6E065-F73A-4F2F-8C2E-BED9475B1CFE}"/>
              </a:ext>
            </a:extLst>
          </p:cNvPr>
          <p:cNvSpPr/>
          <p:nvPr/>
        </p:nvSpPr>
        <p:spPr>
          <a:xfrm>
            <a:off x="6025744" y="3203270"/>
            <a:ext cx="885957" cy="217088"/>
          </a:xfrm>
          <a:prstGeom prst="roundRect">
            <a:avLst/>
          </a:prstGeom>
          <a:solidFill>
            <a:schemeClr val="bg2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Laadun arviointi</a:t>
            </a:r>
          </a:p>
        </p:txBody>
      </p:sp>
      <p:sp>
        <p:nvSpPr>
          <p:cNvPr id="549" name="Rounded Rectangle 125">
            <a:extLst>
              <a:ext uri="{FF2B5EF4-FFF2-40B4-BE49-F238E27FC236}">
                <a16:creationId xmlns:a16="http://schemas.microsoft.com/office/drawing/2014/main" id="{546A99F8-9A91-42FE-87E5-B09D9F19F770}"/>
              </a:ext>
            </a:extLst>
          </p:cNvPr>
          <p:cNvSpPr/>
          <p:nvPr/>
        </p:nvSpPr>
        <p:spPr>
          <a:xfrm>
            <a:off x="6025744" y="3203785"/>
            <a:ext cx="885957" cy="217088"/>
          </a:xfrm>
          <a:prstGeom prst="roundRect">
            <a:avLst/>
          </a:prstGeom>
          <a:solidFill>
            <a:schemeClr val="bg2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Laadun arviointi</a:t>
            </a:r>
          </a:p>
        </p:txBody>
      </p:sp>
      <p:sp>
        <p:nvSpPr>
          <p:cNvPr id="550" name="Rounded Rectangle 125">
            <a:extLst>
              <a:ext uri="{FF2B5EF4-FFF2-40B4-BE49-F238E27FC236}">
                <a16:creationId xmlns:a16="http://schemas.microsoft.com/office/drawing/2014/main" id="{9A8B1C34-FAE1-4985-AA01-9AACAE324F23}"/>
              </a:ext>
            </a:extLst>
          </p:cNvPr>
          <p:cNvSpPr/>
          <p:nvPr/>
        </p:nvSpPr>
        <p:spPr>
          <a:xfrm>
            <a:off x="6026741" y="3203270"/>
            <a:ext cx="885957" cy="217088"/>
          </a:xfrm>
          <a:prstGeom prst="roundRect">
            <a:avLst/>
          </a:prstGeom>
          <a:solidFill>
            <a:schemeClr val="bg2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Laadun arviointi</a:t>
            </a:r>
          </a:p>
        </p:txBody>
      </p:sp>
      <p:sp>
        <p:nvSpPr>
          <p:cNvPr id="551" name="Rounded Rectangle 125">
            <a:extLst>
              <a:ext uri="{FF2B5EF4-FFF2-40B4-BE49-F238E27FC236}">
                <a16:creationId xmlns:a16="http://schemas.microsoft.com/office/drawing/2014/main" id="{48749804-38A5-4A90-80AD-44BDB8E6E630}"/>
              </a:ext>
            </a:extLst>
          </p:cNvPr>
          <p:cNvSpPr/>
          <p:nvPr/>
        </p:nvSpPr>
        <p:spPr>
          <a:xfrm>
            <a:off x="6031978" y="3203270"/>
            <a:ext cx="885957" cy="217088"/>
          </a:xfrm>
          <a:prstGeom prst="roundRect">
            <a:avLst/>
          </a:prstGeom>
          <a:solidFill>
            <a:schemeClr val="bg2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Laadun arviointi</a:t>
            </a:r>
          </a:p>
        </p:txBody>
      </p:sp>
      <p:sp>
        <p:nvSpPr>
          <p:cNvPr id="552" name="Rounded Rectangle 125">
            <a:extLst>
              <a:ext uri="{FF2B5EF4-FFF2-40B4-BE49-F238E27FC236}">
                <a16:creationId xmlns:a16="http://schemas.microsoft.com/office/drawing/2014/main" id="{13E49A97-076B-49D7-B65F-2C9BD3504F72}"/>
              </a:ext>
            </a:extLst>
          </p:cNvPr>
          <p:cNvSpPr/>
          <p:nvPr/>
        </p:nvSpPr>
        <p:spPr>
          <a:xfrm>
            <a:off x="6008206" y="3203785"/>
            <a:ext cx="885957" cy="217088"/>
          </a:xfrm>
          <a:prstGeom prst="roundRect">
            <a:avLst/>
          </a:prstGeom>
          <a:solidFill>
            <a:schemeClr val="bg2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Laadun arviointi</a:t>
            </a:r>
          </a:p>
        </p:txBody>
      </p:sp>
      <p:sp>
        <p:nvSpPr>
          <p:cNvPr id="553" name="Rounded Rectangle 125">
            <a:extLst>
              <a:ext uri="{FF2B5EF4-FFF2-40B4-BE49-F238E27FC236}">
                <a16:creationId xmlns:a16="http://schemas.microsoft.com/office/drawing/2014/main" id="{93F3CAAD-0731-411C-A9ED-5712D7787964}"/>
              </a:ext>
            </a:extLst>
          </p:cNvPr>
          <p:cNvSpPr/>
          <p:nvPr/>
        </p:nvSpPr>
        <p:spPr>
          <a:xfrm>
            <a:off x="6022427" y="3206840"/>
            <a:ext cx="885957" cy="217088"/>
          </a:xfrm>
          <a:prstGeom prst="roundRect">
            <a:avLst/>
          </a:prstGeom>
          <a:solidFill>
            <a:schemeClr val="bg2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Laadun arviointi</a:t>
            </a:r>
          </a:p>
        </p:txBody>
      </p:sp>
      <p:sp>
        <p:nvSpPr>
          <p:cNvPr id="554" name="Rounded Rectangle 125">
            <a:extLst>
              <a:ext uri="{FF2B5EF4-FFF2-40B4-BE49-F238E27FC236}">
                <a16:creationId xmlns:a16="http://schemas.microsoft.com/office/drawing/2014/main" id="{FDD9FF9B-3DD9-4C5E-8EAC-9871E58F8703}"/>
              </a:ext>
            </a:extLst>
          </p:cNvPr>
          <p:cNvSpPr/>
          <p:nvPr/>
        </p:nvSpPr>
        <p:spPr>
          <a:xfrm>
            <a:off x="6021430" y="3203270"/>
            <a:ext cx="885957" cy="217088"/>
          </a:xfrm>
          <a:prstGeom prst="roundRect">
            <a:avLst/>
          </a:prstGeom>
          <a:solidFill>
            <a:schemeClr val="bg2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Laadun arviointi</a:t>
            </a:r>
          </a:p>
        </p:txBody>
      </p:sp>
      <p:sp>
        <p:nvSpPr>
          <p:cNvPr id="555" name="Rounded Rectangle 125">
            <a:extLst>
              <a:ext uri="{FF2B5EF4-FFF2-40B4-BE49-F238E27FC236}">
                <a16:creationId xmlns:a16="http://schemas.microsoft.com/office/drawing/2014/main" id="{59156345-73FA-434F-AEE7-46A94FBCB509}"/>
              </a:ext>
            </a:extLst>
          </p:cNvPr>
          <p:cNvSpPr/>
          <p:nvPr/>
        </p:nvSpPr>
        <p:spPr>
          <a:xfrm>
            <a:off x="6021430" y="3203785"/>
            <a:ext cx="885957" cy="217088"/>
          </a:xfrm>
          <a:prstGeom prst="roundRect">
            <a:avLst/>
          </a:prstGeom>
          <a:solidFill>
            <a:schemeClr val="bg2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Laadun arviointi</a:t>
            </a:r>
          </a:p>
        </p:txBody>
      </p:sp>
      <p:sp>
        <p:nvSpPr>
          <p:cNvPr id="556" name="Rounded Rectangle 125">
            <a:extLst>
              <a:ext uri="{FF2B5EF4-FFF2-40B4-BE49-F238E27FC236}">
                <a16:creationId xmlns:a16="http://schemas.microsoft.com/office/drawing/2014/main" id="{792C4E5B-6199-4C79-A693-FA02D1060E3C}"/>
              </a:ext>
            </a:extLst>
          </p:cNvPr>
          <p:cNvSpPr/>
          <p:nvPr/>
        </p:nvSpPr>
        <p:spPr>
          <a:xfrm>
            <a:off x="6022427" y="3203270"/>
            <a:ext cx="885957" cy="217088"/>
          </a:xfrm>
          <a:prstGeom prst="roundRect">
            <a:avLst/>
          </a:prstGeom>
          <a:solidFill>
            <a:schemeClr val="bg2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Laadun arviointi</a:t>
            </a:r>
          </a:p>
        </p:txBody>
      </p:sp>
      <p:sp>
        <p:nvSpPr>
          <p:cNvPr id="557" name="Rounded Rectangle 125">
            <a:extLst>
              <a:ext uri="{FF2B5EF4-FFF2-40B4-BE49-F238E27FC236}">
                <a16:creationId xmlns:a16="http://schemas.microsoft.com/office/drawing/2014/main" id="{0104B8A3-5ED8-4FB9-A6C5-B1A79C565351}"/>
              </a:ext>
            </a:extLst>
          </p:cNvPr>
          <p:cNvSpPr/>
          <p:nvPr/>
        </p:nvSpPr>
        <p:spPr>
          <a:xfrm>
            <a:off x="6027664" y="3203270"/>
            <a:ext cx="885957" cy="217088"/>
          </a:xfrm>
          <a:prstGeom prst="roundRect">
            <a:avLst/>
          </a:prstGeom>
          <a:solidFill>
            <a:schemeClr val="bg2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Laadun arviointi</a:t>
            </a:r>
          </a:p>
        </p:txBody>
      </p:sp>
      <p:sp>
        <p:nvSpPr>
          <p:cNvPr id="558" name="Rounded Rectangle 124">
            <a:extLst>
              <a:ext uri="{FF2B5EF4-FFF2-40B4-BE49-F238E27FC236}">
                <a16:creationId xmlns:a16="http://schemas.microsoft.com/office/drawing/2014/main" id="{9AE2F0E4-9BED-452A-8BE4-F44EECC4F5FA}"/>
              </a:ext>
            </a:extLst>
          </p:cNvPr>
          <p:cNvSpPr/>
          <p:nvPr/>
        </p:nvSpPr>
        <p:spPr>
          <a:xfrm>
            <a:off x="6004656" y="2548439"/>
            <a:ext cx="885957" cy="217088"/>
          </a:xfrm>
          <a:prstGeom prst="roundRect">
            <a:avLst/>
          </a:prstGeom>
          <a:solidFill>
            <a:schemeClr val="bg2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Koulutussuunnitelma ja sen viestintä</a:t>
            </a:r>
          </a:p>
        </p:txBody>
      </p:sp>
      <p:sp>
        <p:nvSpPr>
          <p:cNvPr id="559" name="Rounded Rectangle 124">
            <a:extLst>
              <a:ext uri="{FF2B5EF4-FFF2-40B4-BE49-F238E27FC236}">
                <a16:creationId xmlns:a16="http://schemas.microsoft.com/office/drawing/2014/main" id="{1E70CD36-BE26-4308-8D80-622735D6671B}"/>
              </a:ext>
            </a:extLst>
          </p:cNvPr>
          <p:cNvSpPr/>
          <p:nvPr/>
        </p:nvSpPr>
        <p:spPr>
          <a:xfrm>
            <a:off x="6004656" y="2548439"/>
            <a:ext cx="885957" cy="217088"/>
          </a:xfrm>
          <a:prstGeom prst="roundRect">
            <a:avLst/>
          </a:prstGeom>
          <a:solidFill>
            <a:schemeClr val="bg2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Koulutussuunnitelma ja sen viestintä</a:t>
            </a:r>
          </a:p>
        </p:txBody>
      </p:sp>
      <p:sp>
        <p:nvSpPr>
          <p:cNvPr id="560" name="Rounded Rectangle 124">
            <a:extLst>
              <a:ext uri="{FF2B5EF4-FFF2-40B4-BE49-F238E27FC236}">
                <a16:creationId xmlns:a16="http://schemas.microsoft.com/office/drawing/2014/main" id="{7C593ECD-1CFC-4212-B477-AE3FD44A6862}"/>
              </a:ext>
            </a:extLst>
          </p:cNvPr>
          <p:cNvSpPr/>
          <p:nvPr/>
        </p:nvSpPr>
        <p:spPr>
          <a:xfrm>
            <a:off x="6002570" y="2548379"/>
            <a:ext cx="885957" cy="217088"/>
          </a:xfrm>
          <a:prstGeom prst="roundRect">
            <a:avLst/>
          </a:prstGeom>
          <a:solidFill>
            <a:schemeClr val="bg2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Koulutussuunnitelma ja sen viestintä</a:t>
            </a:r>
          </a:p>
        </p:txBody>
      </p:sp>
      <p:sp>
        <p:nvSpPr>
          <p:cNvPr id="561" name="Rounded Rectangle 124">
            <a:extLst>
              <a:ext uri="{FF2B5EF4-FFF2-40B4-BE49-F238E27FC236}">
                <a16:creationId xmlns:a16="http://schemas.microsoft.com/office/drawing/2014/main" id="{103B74B7-F22B-4F72-B42A-469176986E7C}"/>
              </a:ext>
            </a:extLst>
          </p:cNvPr>
          <p:cNvSpPr/>
          <p:nvPr/>
        </p:nvSpPr>
        <p:spPr>
          <a:xfrm>
            <a:off x="5998208" y="2548439"/>
            <a:ext cx="885957" cy="217088"/>
          </a:xfrm>
          <a:prstGeom prst="roundRect">
            <a:avLst/>
          </a:prstGeom>
          <a:solidFill>
            <a:schemeClr val="bg2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Koulutussuunnitelma ja sen viestintä</a:t>
            </a:r>
          </a:p>
        </p:txBody>
      </p:sp>
      <p:sp>
        <p:nvSpPr>
          <p:cNvPr id="562" name="Rounded Rectangle 124">
            <a:extLst>
              <a:ext uri="{FF2B5EF4-FFF2-40B4-BE49-F238E27FC236}">
                <a16:creationId xmlns:a16="http://schemas.microsoft.com/office/drawing/2014/main" id="{F3D6208D-AEF6-42A6-B07B-1593DC0C1141}"/>
              </a:ext>
            </a:extLst>
          </p:cNvPr>
          <p:cNvSpPr/>
          <p:nvPr/>
        </p:nvSpPr>
        <p:spPr>
          <a:xfrm>
            <a:off x="6000298" y="2546142"/>
            <a:ext cx="885957" cy="217088"/>
          </a:xfrm>
          <a:prstGeom prst="roundRect">
            <a:avLst/>
          </a:prstGeom>
          <a:solidFill>
            <a:schemeClr val="bg2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Koulutussuunnitelma ja sen viestintä</a:t>
            </a:r>
          </a:p>
        </p:txBody>
      </p:sp>
      <p:sp>
        <p:nvSpPr>
          <p:cNvPr id="563" name="Rounded Rectangle 124">
            <a:extLst>
              <a:ext uri="{FF2B5EF4-FFF2-40B4-BE49-F238E27FC236}">
                <a16:creationId xmlns:a16="http://schemas.microsoft.com/office/drawing/2014/main" id="{75211CD3-4053-43A9-ADE1-592C00016251}"/>
              </a:ext>
            </a:extLst>
          </p:cNvPr>
          <p:cNvSpPr/>
          <p:nvPr/>
        </p:nvSpPr>
        <p:spPr>
          <a:xfrm>
            <a:off x="6004838" y="2553308"/>
            <a:ext cx="885957" cy="217088"/>
          </a:xfrm>
          <a:prstGeom prst="roundRect">
            <a:avLst/>
          </a:prstGeom>
          <a:solidFill>
            <a:schemeClr val="bg2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Koulutussuunnitelma ja sen viestintä</a:t>
            </a:r>
          </a:p>
        </p:txBody>
      </p:sp>
      <p:sp>
        <p:nvSpPr>
          <p:cNvPr id="564" name="Rounded Rectangle 124">
            <a:extLst>
              <a:ext uri="{FF2B5EF4-FFF2-40B4-BE49-F238E27FC236}">
                <a16:creationId xmlns:a16="http://schemas.microsoft.com/office/drawing/2014/main" id="{33AE6B79-08C7-4B58-B870-B6DAFE5BC74D}"/>
              </a:ext>
            </a:extLst>
          </p:cNvPr>
          <p:cNvSpPr/>
          <p:nvPr/>
        </p:nvSpPr>
        <p:spPr>
          <a:xfrm>
            <a:off x="6006924" y="2548439"/>
            <a:ext cx="885957" cy="217088"/>
          </a:xfrm>
          <a:prstGeom prst="roundRect">
            <a:avLst/>
          </a:prstGeom>
          <a:solidFill>
            <a:schemeClr val="bg2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Koulutussuunnitelma ja sen viestintä</a:t>
            </a:r>
          </a:p>
        </p:txBody>
      </p:sp>
      <p:sp>
        <p:nvSpPr>
          <p:cNvPr id="565" name="Rounded Rectangle 124">
            <a:extLst>
              <a:ext uri="{FF2B5EF4-FFF2-40B4-BE49-F238E27FC236}">
                <a16:creationId xmlns:a16="http://schemas.microsoft.com/office/drawing/2014/main" id="{E95D4000-C20A-4B78-8BE2-A4CB28E99E43}"/>
              </a:ext>
            </a:extLst>
          </p:cNvPr>
          <p:cNvSpPr/>
          <p:nvPr/>
        </p:nvSpPr>
        <p:spPr>
          <a:xfrm>
            <a:off x="6006924" y="2548439"/>
            <a:ext cx="885957" cy="217088"/>
          </a:xfrm>
          <a:prstGeom prst="roundRect">
            <a:avLst/>
          </a:prstGeom>
          <a:solidFill>
            <a:schemeClr val="bg2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Koulutussuunnitelma ja sen viestintä</a:t>
            </a:r>
          </a:p>
        </p:txBody>
      </p:sp>
      <p:sp>
        <p:nvSpPr>
          <p:cNvPr id="566" name="Rounded Rectangle 124">
            <a:extLst>
              <a:ext uri="{FF2B5EF4-FFF2-40B4-BE49-F238E27FC236}">
                <a16:creationId xmlns:a16="http://schemas.microsoft.com/office/drawing/2014/main" id="{E2DE5D38-4D75-4CDE-87A8-5A493C94C027}"/>
              </a:ext>
            </a:extLst>
          </p:cNvPr>
          <p:cNvSpPr/>
          <p:nvPr/>
        </p:nvSpPr>
        <p:spPr>
          <a:xfrm>
            <a:off x="6004838" y="2548379"/>
            <a:ext cx="885957" cy="217088"/>
          </a:xfrm>
          <a:prstGeom prst="roundRect">
            <a:avLst/>
          </a:prstGeom>
          <a:solidFill>
            <a:schemeClr val="bg2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Koulutussuunnitelma ja sen viestintä</a:t>
            </a:r>
          </a:p>
        </p:txBody>
      </p:sp>
      <p:sp>
        <p:nvSpPr>
          <p:cNvPr id="567" name="Rounded Rectangle 124">
            <a:extLst>
              <a:ext uri="{FF2B5EF4-FFF2-40B4-BE49-F238E27FC236}">
                <a16:creationId xmlns:a16="http://schemas.microsoft.com/office/drawing/2014/main" id="{C2DF50AA-DDF4-4DF5-BF52-E47BE76033DA}"/>
              </a:ext>
            </a:extLst>
          </p:cNvPr>
          <p:cNvSpPr/>
          <p:nvPr/>
        </p:nvSpPr>
        <p:spPr>
          <a:xfrm>
            <a:off x="6000476" y="2548439"/>
            <a:ext cx="885957" cy="217088"/>
          </a:xfrm>
          <a:prstGeom prst="roundRect">
            <a:avLst/>
          </a:prstGeom>
          <a:solidFill>
            <a:schemeClr val="bg2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Koulutussuunnitelma ja sen viestintä</a:t>
            </a:r>
          </a:p>
        </p:txBody>
      </p:sp>
      <p:sp>
        <p:nvSpPr>
          <p:cNvPr id="568" name="Rounded Rectangle 124">
            <a:extLst>
              <a:ext uri="{FF2B5EF4-FFF2-40B4-BE49-F238E27FC236}">
                <a16:creationId xmlns:a16="http://schemas.microsoft.com/office/drawing/2014/main" id="{77FCAED0-FCA3-4AEF-8476-C7B37F728039}"/>
              </a:ext>
            </a:extLst>
          </p:cNvPr>
          <p:cNvSpPr/>
          <p:nvPr/>
        </p:nvSpPr>
        <p:spPr>
          <a:xfrm>
            <a:off x="6002566" y="2546142"/>
            <a:ext cx="885957" cy="217088"/>
          </a:xfrm>
          <a:prstGeom prst="roundRect">
            <a:avLst/>
          </a:prstGeom>
          <a:solidFill>
            <a:schemeClr val="bg2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Koulutussuunnitelma ja sen viestintä</a:t>
            </a:r>
          </a:p>
        </p:txBody>
      </p:sp>
      <p:sp>
        <p:nvSpPr>
          <p:cNvPr id="569" name="Rounded Rectangle 124">
            <a:extLst>
              <a:ext uri="{FF2B5EF4-FFF2-40B4-BE49-F238E27FC236}">
                <a16:creationId xmlns:a16="http://schemas.microsoft.com/office/drawing/2014/main" id="{65BC826C-5C77-48C0-8E38-CCBA44B94EB3}"/>
              </a:ext>
            </a:extLst>
          </p:cNvPr>
          <p:cNvSpPr/>
          <p:nvPr/>
        </p:nvSpPr>
        <p:spPr>
          <a:xfrm>
            <a:off x="6009577" y="2878591"/>
            <a:ext cx="885957" cy="217088"/>
          </a:xfrm>
          <a:prstGeom prst="roundRect">
            <a:avLst/>
          </a:prstGeom>
          <a:solidFill>
            <a:schemeClr val="bg2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Esimiesvalmennus</a:t>
            </a:r>
          </a:p>
        </p:txBody>
      </p:sp>
      <p:sp>
        <p:nvSpPr>
          <p:cNvPr id="570" name="Rounded Rectangle 124">
            <a:extLst>
              <a:ext uri="{FF2B5EF4-FFF2-40B4-BE49-F238E27FC236}">
                <a16:creationId xmlns:a16="http://schemas.microsoft.com/office/drawing/2014/main" id="{A26C85B1-67FE-4DFF-B3F1-965DE4904110}"/>
              </a:ext>
            </a:extLst>
          </p:cNvPr>
          <p:cNvSpPr/>
          <p:nvPr/>
        </p:nvSpPr>
        <p:spPr>
          <a:xfrm>
            <a:off x="6011849" y="2874206"/>
            <a:ext cx="885957" cy="217088"/>
          </a:xfrm>
          <a:prstGeom prst="roundRect">
            <a:avLst/>
          </a:prstGeom>
          <a:solidFill>
            <a:schemeClr val="bg2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Esimiesvalmennus</a:t>
            </a:r>
          </a:p>
        </p:txBody>
      </p:sp>
      <p:sp>
        <p:nvSpPr>
          <p:cNvPr id="571" name="Rounded Rectangle 124">
            <a:extLst>
              <a:ext uri="{FF2B5EF4-FFF2-40B4-BE49-F238E27FC236}">
                <a16:creationId xmlns:a16="http://schemas.microsoft.com/office/drawing/2014/main" id="{9A97B179-F8A5-48E1-B1F6-FEA26CB6B742}"/>
              </a:ext>
            </a:extLst>
          </p:cNvPr>
          <p:cNvSpPr/>
          <p:nvPr/>
        </p:nvSpPr>
        <p:spPr>
          <a:xfrm>
            <a:off x="6007487" y="2870940"/>
            <a:ext cx="885957" cy="217088"/>
          </a:xfrm>
          <a:prstGeom prst="roundRect">
            <a:avLst/>
          </a:prstGeom>
          <a:solidFill>
            <a:schemeClr val="bg2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Esimiesvalmennus</a:t>
            </a:r>
          </a:p>
        </p:txBody>
      </p:sp>
      <p:sp>
        <p:nvSpPr>
          <p:cNvPr id="572" name="Rounded Rectangle 124">
            <a:extLst>
              <a:ext uri="{FF2B5EF4-FFF2-40B4-BE49-F238E27FC236}">
                <a16:creationId xmlns:a16="http://schemas.microsoft.com/office/drawing/2014/main" id="{3A42FD05-5B0C-4F00-BD9A-49F15B5628B5}"/>
              </a:ext>
            </a:extLst>
          </p:cNvPr>
          <p:cNvSpPr/>
          <p:nvPr/>
        </p:nvSpPr>
        <p:spPr>
          <a:xfrm>
            <a:off x="6009577" y="2870940"/>
            <a:ext cx="885957" cy="217088"/>
          </a:xfrm>
          <a:prstGeom prst="roundRect">
            <a:avLst/>
          </a:prstGeom>
          <a:solidFill>
            <a:schemeClr val="bg2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Esimiesvalmennus</a:t>
            </a:r>
          </a:p>
        </p:txBody>
      </p:sp>
      <p:sp>
        <p:nvSpPr>
          <p:cNvPr id="573" name="Rounded Rectangle 124">
            <a:extLst>
              <a:ext uri="{FF2B5EF4-FFF2-40B4-BE49-F238E27FC236}">
                <a16:creationId xmlns:a16="http://schemas.microsoft.com/office/drawing/2014/main" id="{B4422972-8FE3-4BAC-BA6C-8CC701E368C2}"/>
              </a:ext>
            </a:extLst>
          </p:cNvPr>
          <p:cNvSpPr/>
          <p:nvPr/>
        </p:nvSpPr>
        <p:spPr>
          <a:xfrm>
            <a:off x="6018548" y="2870940"/>
            <a:ext cx="885957" cy="217088"/>
          </a:xfrm>
          <a:prstGeom prst="roundRect">
            <a:avLst/>
          </a:prstGeom>
          <a:solidFill>
            <a:schemeClr val="bg2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Esimiesvalmennus</a:t>
            </a:r>
          </a:p>
        </p:txBody>
      </p:sp>
      <p:sp>
        <p:nvSpPr>
          <p:cNvPr id="574" name="Rounded Rectangle 125">
            <a:extLst>
              <a:ext uri="{FF2B5EF4-FFF2-40B4-BE49-F238E27FC236}">
                <a16:creationId xmlns:a16="http://schemas.microsoft.com/office/drawing/2014/main" id="{7ABBA078-2DC9-489F-8CE0-E32D1743D40F}"/>
              </a:ext>
            </a:extLst>
          </p:cNvPr>
          <p:cNvSpPr/>
          <p:nvPr/>
        </p:nvSpPr>
        <p:spPr>
          <a:xfrm>
            <a:off x="6993593" y="3207223"/>
            <a:ext cx="885957" cy="217088"/>
          </a:xfrm>
          <a:prstGeom prst="roundRect">
            <a:avLst/>
          </a:prstGeom>
          <a:solidFill>
            <a:schemeClr val="bg2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IT-tuen hyödyntäminen</a:t>
            </a:r>
          </a:p>
        </p:txBody>
      </p:sp>
      <p:sp>
        <p:nvSpPr>
          <p:cNvPr id="575" name="Rounded Rectangle 125">
            <a:extLst>
              <a:ext uri="{FF2B5EF4-FFF2-40B4-BE49-F238E27FC236}">
                <a16:creationId xmlns:a16="http://schemas.microsoft.com/office/drawing/2014/main" id="{45674545-C0A9-442C-B4E1-5B49F2A41B5F}"/>
              </a:ext>
            </a:extLst>
          </p:cNvPr>
          <p:cNvSpPr/>
          <p:nvPr/>
        </p:nvSpPr>
        <p:spPr>
          <a:xfrm>
            <a:off x="6993593" y="3196244"/>
            <a:ext cx="885957" cy="217088"/>
          </a:xfrm>
          <a:prstGeom prst="roundRect">
            <a:avLst/>
          </a:prstGeom>
          <a:solidFill>
            <a:schemeClr val="bg2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IT-tuen hyödyntäminen</a:t>
            </a:r>
          </a:p>
        </p:txBody>
      </p:sp>
      <p:sp>
        <p:nvSpPr>
          <p:cNvPr id="576" name="Rounded Rectangle 125">
            <a:extLst>
              <a:ext uri="{FF2B5EF4-FFF2-40B4-BE49-F238E27FC236}">
                <a16:creationId xmlns:a16="http://schemas.microsoft.com/office/drawing/2014/main" id="{917D8975-B1AB-420E-8953-715EB7BFCF1C}"/>
              </a:ext>
            </a:extLst>
          </p:cNvPr>
          <p:cNvSpPr/>
          <p:nvPr/>
        </p:nvSpPr>
        <p:spPr>
          <a:xfrm>
            <a:off x="6990731" y="3198515"/>
            <a:ext cx="885957" cy="217088"/>
          </a:xfrm>
          <a:prstGeom prst="roundRect">
            <a:avLst/>
          </a:prstGeom>
          <a:solidFill>
            <a:schemeClr val="bg2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IT-tuen hyödyntäminen</a:t>
            </a:r>
          </a:p>
        </p:txBody>
      </p:sp>
      <p:sp>
        <p:nvSpPr>
          <p:cNvPr id="577" name="Rounded Rectangle 125">
            <a:extLst>
              <a:ext uri="{FF2B5EF4-FFF2-40B4-BE49-F238E27FC236}">
                <a16:creationId xmlns:a16="http://schemas.microsoft.com/office/drawing/2014/main" id="{317FE9D2-7313-4092-9BA5-CD03ABCF9FBC}"/>
              </a:ext>
            </a:extLst>
          </p:cNvPr>
          <p:cNvSpPr/>
          <p:nvPr/>
        </p:nvSpPr>
        <p:spPr>
          <a:xfrm>
            <a:off x="7007320" y="3198515"/>
            <a:ext cx="885957" cy="217088"/>
          </a:xfrm>
          <a:prstGeom prst="roundRect">
            <a:avLst/>
          </a:prstGeom>
          <a:solidFill>
            <a:schemeClr val="bg2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IT-tuen hyödyntäminen</a:t>
            </a:r>
          </a:p>
        </p:txBody>
      </p:sp>
      <p:sp>
        <p:nvSpPr>
          <p:cNvPr id="578" name="Rounded Rectangle 125">
            <a:extLst>
              <a:ext uri="{FF2B5EF4-FFF2-40B4-BE49-F238E27FC236}">
                <a16:creationId xmlns:a16="http://schemas.microsoft.com/office/drawing/2014/main" id="{18649496-9C85-4CF7-A131-F7F315BD9285}"/>
              </a:ext>
            </a:extLst>
          </p:cNvPr>
          <p:cNvSpPr/>
          <p:nvPr/>
        </p:nvSpPr>
        <p:spPr>
          <a:xfrm>
            <a:off x="6997527" y="3196244"/>
            <a:ext cx="885957" cy="217088"/>
          </a:xfrm>
          <a:prstGeom prst="roundRect">
            <a:avLst/>
          </a:prstGeom>
          <a:solidFill>
            <a:schemeClr val="bg2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IT-tuen hyödyntäminen</a:t>
            </a:r>
          </a:p>
        </p:txBody>
      </p:sp>
      <p:sp>
        <p:nvSpPr>
          <p:cNvPr id="579" name="Rounded Rectangle 125">
            <a:extLst>
              <a:ext uri="{FF2B5EF4-FFF2-40B4-BE49-F238E27FC236}">
                <a16:creationId xmlns:a16="http://schemas.microsoft.com/office/drawing/2014/main" id="{A5A847FF-317E-4B91-8E6D-E5A8C715595A}"/>
              </a:ext>
            </a:extLst>
          </p:cNvPr>
          <p:cNvSpPr/>
          <p:nvPr/>
        </p:nvSpPr>
        <p:spPr>
          <a:xfrm>
            <a:off x="6997926" y="3204952"/>
            <a:ext cx="885957" cy="217088"/>
          </a:xfrm>
          <a:prstGeom prst="roundRect">
            <a:avLst/>
          </a:prstGeom>
          <a:solidFill>
            <a:schemeClr val="bg2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IT-tuen hyödyntäminen</a:t>
            </a:r>
          </a:p>
        </p:txBody>
      </p:sp>
      <p:sp>
        <p:nvSpPr>
          <p:cNvPr id="580" name="Rounded Rectangle 125">
            <a:extLst>
              <a:ext uri="{FF2B5EF4-FFF2-40B4-BE49-F238E27FC236}">
                <a16:creationId xmlns:a16="http://schemas.microsoft.com/office/drawing/2014/main" id="{DDC1013B-975C-43E7-802F-DFD80BE1060A}"/>
              </a:ext>
            </a:extLst>
          </p:cNvPr>
          <p:cNvSpPr/>
          <p:nvPr/>
        </p:nvSpPr>
        <p:spPr>
          <a:xfrm>
            <a:off x="6995315" y="3209401"/>
            <a:ext cx="885957" cy="217088"/>
          </a:xfrm>
          <a:prstGeom prst="roundRect">
            <a:avLst/>
          </a:prstGeom>
          <a:solidFill>
            <a:schemeClr val="bg2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IT-tuen hyödyntäminen</a:t>
            </a:r>
          </a:p>
        </p:txBody>
      </p:sp>
      <p:sp>
        <p:nvSpPr>
          <p:cNvPr id="581" name="Rounded Rectangle 125">
            <a:extLst>
              <a:ext uri="{FF2B5EF4-FFF2-40B4-BE49-F238E27FC236}">
                <a16:creationId xmlns:a16="http://schemas.microsoft.com/office/drawing/2014/main" id="{0D04467D-5C28-4953-A18D-75C0EDC335FE}"/>
              </a:ext>
            </a:extLst>
          </p:cNvPr>
          <p:cNvSpPr/>
          <p:nvPr/>
        </p:nvSpPr>
        <p:spPr>
          <a:xfrm>
            <a:off x="6995315" y="3198422"/>
            <a:ext cx="885957" cy="217088"/>
          </a:xfrm>
          <a:prstGeom prst="roundRect">
            <a:avLst/>
          </a:prstGeom>
          <a:solidFill>
            <a:schemeClr val="bg2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IT-tuen hyödyntäminen</a:t>
            </a:r>
          </a:p>
        </p:txBody>
      </p:sp>
      <p:sp>
        <p:nvSpPr>
          <p:cNvPr id="582" name="Rounded Rectangle 125">
            <a:extLst>
              <a:ext uri="{FF2B5EF4-FFF2-40B4-BE49-F238E27FC236}">
                <a16:creationId xmlns:a16="http://schemas.microsoft.com/office/drawing/2014/main" id="{5F0AA07F-EB9E-4A74-9F44-4B48EC410142}"/>
              </a:ext>
            </a:extLst>
          </p:cNvPr>
          <p:cNvSpPr/>
          <p:nvPr/>
        </p:nvSpPr>
        <p:spPr>
          <a:xfrm>
            <a:off x="6992453" y="3200693"/>
            <a:ext cx="885957" cy="217088"/>
          </a:xfrm>
          <a:prstGeom prst="roundRect">
            <a:avLst/>
          </a:prstGeom>
          <a:solidFill>
            <a:schemeClr val="bg2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IT-tuen hyödyntäminen</a:t>
            </a:r>
          </a:p>
        </p:txBody>
      </p:sp>
      <p:sp>
        <p:nvSpPr>
          <p:cNvPr id="583" name="Rounded Rectangle 125">
            <a:extLst>
              <a:ext uri="{FF2B5EF4-FFF2-40B4-BE49-F238E27FC236}">
                <a16:creationId xmlns:a16="http://schemas.microsoft.com/office/drawing/2014/main" id="{940F711F-2E55-4F05-84C2-68341CC4095F}"/>
              </a:ext>
            </a:extLst>
          </p:cNvPr>
          <p:cNvSpPr/>
          <p:nvPr/>
        </p:nvSpPr>
        <p:spPr>
          <a:xfrm>
            <a:off x="7009042" y="3200693"/>
            <a:ext cx="885957" cy="217088"/>
          </a:xfrm>
          <a:prstGeom prst="roundRect">
            <a:avLst/>
          </a:prstGeom>
          <a:solidFill>
            <a:schemeClr val="bg2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IT-tuen hyödyntäminen</a:t>
            </a:r>
          </a:p>
        </p:txBody>
      </p:sp>
      <p:sp>
        <p:nvSpPr>
          <p:cNvPr id="584" name="Rounded Rectangle 125">
            <a:extLst>
              <a:ext uri="{FF2B5EF4-FFF2-40B4-BE49-F238E27FC236}">
                <a16:creationId xmlns:a16="http://schemas.microsoft.com/office/drawing/2014/main" id="{F222A817-FAF8-4B98-ABD6-D7560BF301B1}"/>
              </a:ext>
            </a:extLst>
          </p:cNvPr>
          <p:cNvSpPr/>
          <p:nvPr/>
        </p:nvSpPr>
        <p:spPr>
          <a:xfrm>
            <a:off x="6999249" y="3198422"/>
            <a:ext cx="885957" cy="217088"/>
          </a:xfrm>
          <a:prstGeom prst="roundRect">
            <a:avLst/>
          </a:prstGeom>
          <a:solidFill>
            <a:schemeClr val="bg2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IT-tuen hyödyntäminen</a:t>
            </a:r>
          </a:p>
        </p:txBody>
      </p:sp>
      <p:sp>
        <p:nvSpPr>
          <p:cNvPr id="585" name="Rounded Rectangle 125">
            <a:extLst>
              <a:ext uri="{FF2B5EF4-FFF2-40B4-BE49-F238E27FC236}">
                <a16:creationId xmlns:a16="http://schemas.microsoft.com/office/drawing/2014/main" id="{0CB771CD-AEA2-40B1-98A7-FED9FCDA9D67}"/>
              </a:ext>
            </a:extLst>
          </p:cNvPr>
          <p:cNvSpPr/>
          <p:nvPr/>
        </p:nvSpPr>
        <p:spPr>
          <a:xfrm>
            <a:off x="6999648" y="3207130"/>
            <a:ext cx="885957" cy="217088"/>
          </a:xfrm>
          <a:prstGeom prst="roundRect">
            <a:avLst/>
          </a:prstGeom>
          <a:solidFill>
            <a:schemeClr val="bg2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IT-tuen hyödyntäminen</a:t>
            </a:r>
          </a:p>
        </p:txBody>
      </p:sp>
      <p:sp>
        <p:nvSpPr>
          <p:cNvPr id="602" name="Rounded Rectangle 180">
            <a:extLst>
              <a:ext uri="{FF2B5EF4-FFF2-40B4-BE49-F238E27FC236}">
                <a16:creationId xmlns:a16="http://schemas.microsoft.com/office/drawing/2014/main" id="{56E69B39-FD48-43EA-BB37-960049366817}"/>
              </a:ext>
            </a:extLst>
          </p:cNvPr>
          <p:cNvSpPr/>
          <p:nvPr/>
        </p:nvSpPr>
        <p:spPr>
          <a:xfrm>
            <a:off x="8184166" y="4814831"/>
            <a:ext cx="885957" cy="21708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Työsuojelutoiminta</a:t>
            </a:r>
          </a:p>
        </p:txBody>
      </p:sp>
      <p:sp>
        <p:nvSpPr>
          <p:cNvPr id="603" name="Rounded Rectangle 180">
            <a:extLst>
              <a:ext uri="{FF2B5EF4-FFF2-40B4-BE49-F238E27FC236}">
                <a16:creationId xmlns:a16="http://schemas.microsoft.com/office/drawing/2014/main" id="{FB3441D3-672B-43F8-808F-4312E68546CE}"/>
              </a:ext>
            </a:extLst>
          </p:cNvPr>
          <p:cNvSpPr/>
          <p:nvPr/>
        </p:nvSpPr>
        <p:spPr>
          <a:xfrm>
            <a:off x="7088066" y="4840880"/>
            <a:ext cx="885957" cy="21708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Työpaikkaselvitys ja riskien arviointi</a:t>
            </a:r>
          </a:p>
        </p:txBody>
      </p:sp>
      <p:sp>
        <p:nvSpPr>
          <p:cNvPr id="604" name="Rounded Rectangle 180">
            <a:extLst>
              <a:ext uri="{FF2B5EF4-FFF2-40B4-BE49-F238E27FC236}">
                <a16:creationId xmlns:a16="http://schemas.microsoft.com/office/drawing/2014/main" id="{13E62804-F77D-423A-80EF-32AAA2E27520}"/>
              </a:ext>
            </a:extLst>
          </p:cNvPr>
          <p:cNvSpPr/>
          <p:nvPr/>
        </p:nvSpPr>
        <p:spPr>
          <a:xfrm>
            <a:off x="6042087" y="4526764"/>
            <a:ext cx="935399" cy="21708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Työyhteisön epäkohtien </a:t>
            </a:r>
            <a:r>
              <a:rPr lang="fi-FI" sz="600" b="1" dirty="0" err="1">
                <a:solidFill>
                  <a:schemeClr val="bg1">
                    <a:lumMod val="95000"/>
                  </a:schemeClr>
                </a:solidFill>
              </a:rPr>
              <a:t>puheeksiotto</a:t>
            </a:r>
            <a:endParaRPr lang="fi-FI" sz="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05" name="Rounded Rectangle 180">
            <a:extLst>
              <a:ext uri="{FF2B5EF4-FFF2-40B4-BE49-F238E27FC236}">
                <a16:creationId xmlns:a16="http://schemas.microsoft.com/office/drawing/2014/main" id="{6806188A-833C-4C2D-81B4-D9F602E065D9}"/>
              </a:ext>
            </a:extLst>
          </p:cNvPr>
          <p:cNvSpPr/>
          <p:nvPr/>
        </p:nvSpPr>
        <p:spPr>
          <a:xfrm>
            <a:off x="7046306" y="4525776"/>
            <a:ext cx="885957" cy="21708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Työterveyshuollon tuen hyödyntäminen</a:t>
            </a:r>
          </a:p>
        </p:txBody>
      </p:sp>
      <p:sp>
        <p:nvSpPr>
          <p:cNvPr id="606" name="Rounded Rectangle 180">
            <a:extLst>
              <a:ext uri="{FF2B5EF4-FFF2-40B4-BE49-F238E27FC236}">
                <a16:creationId xmlns:a16="http://schemas.microsoft.com/office/drawing/2014/main" id="{855EF226-2359-432C-B1F1-369A305446C0}"/>
              </a:ext>
            </a:extLst>
          </p:cNvPr>
          <p:cNvSpPr/>
          <p:nvPr/>
        </p:nvSpPr>
        <p:spPr>
          <a:xfrm>
            <a:off x="6041156" y="4240539"/>
            <a:ext cx="885957" cy="21708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Virkistyspäivät</a:t>
            </a:r>
          </a:p>
        </p:txBody>
      </p:sp>
      <p:sp>
        <p:nvSpPr>
          <p:cNvPr id="607" name="Rounded Rectangle 180">
            <a:extLst>
              <a:ext uri="{FF2B5EF4-FFF2-40B4-BE49-F238E27FC236}">
                <a16:creationId xmlns:a16="http://schemas.microsoft.com/office/drawing/2014/main" id="{A5DECEAF-F692-44F9-B49F-F074380D8A15}"/>
              </a:ext>
            </a:extLst>
          </p:cNvPr>
          <p:cNvSpPr/>
          <p:nvPr/>
        </p:nvSpPr>
        <p:spPr>
          <a:xfrm>
            <a:off x="6061738" y="4845736"/>
            <a:ext cx="885957" cy="21708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Kehitystyö asiakas-palautteen mukaan</a:t>
            </a:r>
          </a:p>
        </p:txBody>
      </p:sp>
      <p:sp>
        <p:nvSpPr>
          <p:cNvPr id="608" name="Rounded Rectangle 180">
            <a:extLst>
              <a:ext uri="{FF2B5EF4-FFF2-40B4-BE49-F238E27FC236}">
                <a16:creationId xmlns:a16="http://schemas.microsoft.com/office/drawing/2014/main" id="{B603F2E0-6781-4DCC-A57C-3971876E2ADD}"/>
              </a:ext>
            </a:extLst>
          </p:cNvPr>
          <p:cNvSpPr/>
          <p:nvPr/>
        </p:nvSpPr>
        <p:spPr>
          <a:xfrm>
            <a:off x="7016868" y="4227078"/>
            <a:ext cx="1021919" cy="21708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Me-hengen kohottaminen (pikapalaveri)</a:t>
            </a:r>
          </a:p>
        </p:txBody>
      </p:sp>
      <p:sp>
        <p:nvSpPr>
          <p:cNvPr id="609" name="Rounded Rectangle 180">
            <a:extLst>
              <a:ext uri="{FF2B5EF4-FFF2-40B4-BE49-F238E27FC236}">
                <a16:creationId xmlns:a16="http://schemas.microsoft.com/office/drawing/2014/main" id="{8BC59D92-A534-41A6-A0DA-51583F8918ED}"/>
              </a:ext>
            </a:extLst>
          </p:cNvPr>
          <p:cNvSpPr/>
          <p:nvPr/>
        </p:nvSpPr>
        <p:spPr>
          <a:xfrm>
            <a:off x="7016868" y="4228918"/>
            <a:ext cx="1021919" cy="21708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Me-hengen kohottaminen (pikapalaveri)</a:t>
            </a:r>
          </a:p>
        </p:txBody>
      </p:sp>
      <p:sp>
        <p:nvSpPr>
          <p:cNvPr id="610" name="Rounded Rectangle 180">
            <a:extLst>
              <a:ext uri="{FF2B5EF4-FFF2-40B4-BE49-F238E27FC236}">
                <a16:creationId xmlns:a16="http://schemas.microsoft.com/office/drawing/2014/main" id="{27C6CB5F-66DF-450D-BCE0-BC917BB74D22}"/>
              </a:ext>
            </a:extLst>
          </p:cNvPr>
          <p:cNvSpPr/>
          <p:nvPr/>
        </p:nvSpPr>
        <p:spPr>
          <a:xfrm>
            <a:off x="7014597" y="4233388"/>
            <a:ext cx="1021919" cy="21708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Me-hengen kohottaminen (pikapalaveri)</a:t>
            </a:r>
          </a:p>
        </p:txBody>
      </p:sp>
      <p:sp>
        <p:nvSpPr>
          <p:cNvPr id="611" name="Rounded Rectangle 180">
            <a:extLst>
              <a:ext uri="{FF2B5EF4-FFF2-40B4-BE49-F238E27FC236}">
                <a16:creationId xmlns:a16="http://schemas.microsoft.com/office/drawing/2014/main" id="{31FC19F0-FABC-4566-80B1-8A6BEDC8968B}"/>
              </a:ext>
            </a:extLst>
          </p:cNvPr>
          <p:cNvSpPr/>
          <p:nvPr/>
        </p:nvSpPr>
        <p:spPr>
          <a:xfrm>
            <a:off x="7006661" y="4227078"/>
            <a:ext cx="1021919" cy="21708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Me-hengen kohottaminen (pikapalaveri)</a:t>
            </a:r>
          </a:p>
        </p:txBody>
      </p:sp>
      <p:sp>
        <p:nvSpPr>
          <p:cNvPr id="612" name="Rounded Rectangle 180">
            <a:extLst>
              <a:ext uri="{FF2B5EF4-FFF2-40B4-BE49-F238E27FC236}">
                <a16:creationId xmlns:a16="http://schemas.microsoft.com/office/drawing/2014/main" id="{E0B1E728-8923-4F8F-9780-ECA479F89F27}"/>
              </a:ext>
            </a:extLst>
          </p:cNvPr>
          <p:cNvSpPr/>
          <p:nvPr/>
        </p:nvSpPr>
        <p:spPr>
          <a:xfrm>
            <a:off x="7006661" y="4228918"/>
            <a:ext cx="1021919" cy="21708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Me-hengen kohottaminen (pikapalaveri)</a:t>
            </a:r>
          </a:p>
        </p:txBody>
      </p:sp>
      <p:sp>
        <p:nvSpPr>
          <p:cNvPr id="613" name="Rounded Rectangle 180">
            <a:extLst>
              <a:ext uri="{FF2B5EF4-FFF2-40B4-BE49-F238E27FC236}">
                <a16:creationId xmlns:a16="http://schemas.microsoft.com/office/drawing/2014/main" id="{26B948E8-017B-4D3F-B453-EEDC92E16784}"/>
              </a:ext>
            </a:extLst>
          </p:cNvPr>
          <p:cNvSpPr/>
          <p:nvPr/>
        </p:nvSpPr>
        <p:spPr>
          <a:xfrm>
            <a:off x="7014597" y="4235641"/>
            <a:ext cx="1021919" cy="21708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Me-hengen kohottaminen (pikapalaveri)</a:t>
            </a:r>
          </a:p>
        </p:txBody>
      </p:sp>
      <p:sp>
        <p:nvSpPr>
          <p:cNvPr id="614" name="Rounded Rectangle 180">
            <a:extLst>
              <a:ext uri="{FF2B5EF4-FFF2-40B4-BE49-F238E27FC236}">
                <a16:creationId xmlns:a16="http://schemas.microsoft.com/office/drawing/2014/main" id="{658689AB-78C0-42BD-A74F-4C2912A22153}"/>
              </a:ext>
            </a:extLst>
          </p:cNvPr>
          <p:cNvSpPr/>
          <p:nvPr/>
        </p:nvSpPr>
        <p:spPr>
          <a:xfrm>
            <a:off x="7019139" y="4215674"/>
            <a:ext cx="1021919" cy="21708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Me-hengen kohottaminen (pikapalaveri)</a:t>
            </a:r>
          </a:p>
        </p:txBody>
      </p:sp>
      <p:sp>
        <p:nvSpPr>
          <p:cNvPr id="615" name="Rounded Rectangle 180">
            <a:extLst>
              <a:ext uri="{FF2B5EF4-FFF2-40B4-BE49-F238E27FC236}">
                <a16:creationId xmlns:a16="http://schemas.microsoft.com/office/drawing/2014/main" id="{B7E88C77-9037-4375-930C-7E186BBEC8F1}"/>
              </a:ext>
            </a:extLst>
          </p:cNvPr>
          <p:cNvSpPr/>
          <p:nvPr/>
        </p:nvSpPr>
        <p:spPr>
          <a:xfrm>
            <a:off x="7019139" y="4217514"/>
            <a:ext cx="1021919" cy="21708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Me-hengen kohottaminen (pikapalaveri)</a:t>
            </a:r>
          </a:p>
        </p:txBody>
      </p:sp>
      <p:sp>
        <p:nvSpPr>
          <p:cNvPr id="616" name="Rounded Rectangle 180">
            <a:extLst>
              <a:ext uri="{FF2B5EF4-FFF2-40B4-BE49-F238E27FC236}">
                <a16:creationId xmlns:a16="http://schemas.microsoft.com/office/drawing/2014/main" id="{B6AE570E-553E-4D34-B0A3-5C4D698362C6}"/>
              </a:ext>
            </a:extLst>
          </p:cNvPr>
          <p:cNvSpPr/>
          <p:nvPr/>
        </p:nvSpPr>
        <p:spPr>
          <a:xfrm>
            <a:off x="7016868" y="4221984"/>
            <a:ext cx="1021919" cy="21708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Me-hengen kohottaminen (pikapalaveri)</a:t>
            </a:r>
          </a:p>
        </p:txBody>
      </p:sp>
      <p:sp>
        <p:nvSpPr>
          <p:cNvPr id="617" name="Rounded Rectangle 180">
            <a:extLst>
              <a:ext uri="{FF2B5EF4-FFF2-40B4-BE49-F238E27FC236}">
                <a16:creationId xmlns:a16="http://schemas.microsoft.com/office/drawing/2014/main" id="{753F744A-6DFA-460F-80A8-6861F46486A1}"/>
              </a:ext>
            </a:extLst>
          </p:cNvPr>
          <p:cNvSpPr/>
          <p:nvPr/>
        </p:nvSpPr>
        <p:spPr>
          <a:xfrm>
            <a:off x="7008932" y="4215674"/>
            <a:ext cx="1021919" cy="21708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Me-hengen kohottaminen (pikapalaveri)</a:t>
            </a:r>
          </a:p>
        </p:txBody>
      </p:sp>
      <p:sp>
        <p:nvSpPr>
          <p:cNvPr id="618" name="Rounded Rectangle 180">
            <a:extLst>
              <a:ext uri="{FF2B5EF4-FFF2-40B4-BE49-F238E27FC236}">
                <a16:creationId xmlns:a16="http://schemas.microsoft.com/office/drawing/2014/main" id="{8F6C4327-25B8-47C7-8B99-F7133BBE1460}"/>
              </a:ext>
            </a:extLst>
          </p:cNvPr>
          <p:cNvSpPr/>
          <p:nvPr/>
        </p:nvSpPr>
        <p:spPr>
          <a:xfrm>
            <a:off x="7008932" y="4217514"/>
            <a:ext cx="1021919" cy="21708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Me-hengen kohottaminen (pikapalaveri)</a:t>
            </a:r>
          </a:p>
        </p:txBody>
      </p:sp>
      <p:sp>
        <p:nvSpPr>
          <p:cNvPr id="619" name="Rounded Rectangle 180">
            <a:extLst>
              <a:ext uri="{FF2B5EF4-FFF2-40B4-BE49-F238E27FC236}">
                <a16:creationId xmlns:a16="http://schemas.microsoft.com/office/drawing/2014/main" id="{5E392446-3FDD-4B7C-82EC-F76176B44FA6}"/>
              </a:ext>
            </a:extLst>
          </p:cNvPr>
          <p:cNvSpPr/>
          <p:nvPr/>
        </p:nvSpPr>
        <p:spPr>
          <a:xfrm>
            <a:off x="7016868" y="4224237"/>
            <a:ext cx="1021919" cy="21708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Me-hengen kohottaminen (pikapalaveri)</a:t>
            </a:r>
          </a:p>
        </p:txBody>
      </p:sp>
      <p:sp>
        <p:nvSpPr>
          <p:cNvPr id="620" name="Rounded Rectangle 180">
            <a:extLst>
              <a:ext uri="{FF2B5EF4-FFF2-40B4-BE49-F238E27FC236}">
                <a16:creationId xmlns:a16="http://schemas.microsoft.com/office/drawing/2014/main" id="{E4565BED-7FEB-4A42-9C96-FC5FE56AF035}"/>
              </a:ext>
            </a:extLst>
          </p:cNvPr>
          <p:cNvSpPr/>
          <p:nvPr/>
        </p:nvSpPr>
        <p:spPr>
          <a:xfrm>
            <a:off x="6063960" y="4843266"/>
            <a:ext cx="885957" cy="21708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Kehitystyö asiakas-palautteen mukaan</a:t>
            </a:r>
          </a:p>
        </p:txBody>
      </p:sp>
      <p:sp>
        <p:nvSpPr>
          <p:cNvPr id="621" name="Rounded Rectangle 180">
            <a:extLst>
              <a:ext uri="{FF2B5EF4-FFF2-40B4-BE49-F238E27FC236}">
                <a16:creationId xmlns:a16="http://schemas.microsoft.com/office/drawing/2014/main" id="{62FD5FEF-6386-42B3-98A2-53AD67DDEFE0}"/>
              </a:ext>
            </a:extLst>
          </p:cNvPr>
          <p:cNvSpPr/>
          <p:nvPr/>
        </p:nvSpPr>
        <p:spPr>
          <a:xfrm>
            <a:off x="6066231" y="4845736"/>
            <a:ext cx="885957" cy="21708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Kehitystyö asiakas-palautteen mukaan</a:t>
            </a:r>
          </a:p>
        </p:txBody>
      </p:sp>
      <p:sp>
        <p:nvSpPr>
          <p:cNvPr id="622" name="Rounded Rectangle 180">
            <a:extLst>
              <a:ext uri="{FF2B5EF4-FFF2-40B4-BE49-F238E27FC236}">
                <a16:creationId xmlns:a16="http://schemas.microsoft.com/office/drawing/2014/main" id="{9A17E347-E172-4172-AAC4-177B8600A74D}"/>
              </a:ext>
            </a:extLst>
          </p:cNvPr>
          <p:cNvSpPr/>
          <p:nvPr/>
        </p:nvSpPr>
        <p:spPr>
          <a:xfrm>
            <a:off x="6061738" y="4845736"/>
            <a:ext cx="885957" cy="21708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Kehitystyö asiakas-palautteen mukaan</a:t>
            </a:r>
          </a:p>
        </p:txBody>
      </p:sp>
      <p:sp>
        <p:nvSpPr>
          <p:cNvPr id="623" name="Rounded Rectangle 180">
            <a:extLst>
              <a:ext uri="{FF2B5EF4-FFF2-40B4-BE49-F238E27FC236}">
                <a16:creationId xmlns:a16="http://schemas.microsoft.com/office/drawing/2014/main" id="{960DB726-2854-4273-BF79-A54BB6988FE9}"/>
              </a:ext>
            </a:extLst>
          </p:cNvPr>
          <p:cNvSpPr/>
          <p:nvPr/>
        </p:nvSpPr>
        <p:spPr>
          <a:xfrm>
            <a:off x="6061738" y="4832530"/>
            <a:ext cx="885957" cy="21708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Kehitystyö asiakas-palautteen mukaan</a:t>
            </a:r>
          </a:p>
        </p:txBody>
      </p:sp>
      <p:sp>
        <p:nvSpPr>
          <p:cNvPr id="624" name="Rounded Rectangle 180">
            <a:extLst>
              <a:ext uri="{FF2B5EF4-FFF2-40B4-BE49-F238E27FC236}">
                <a16:creationId xmlns:a16="http://schemas.microsoft.com/office/drawing/2014/main" id="{9B9A3DD7-880F-4CB7-A738-98E1561B85F7}"/>
              </a:ext>
            </a:extLst>
          </p:cNvPr>
          <p:cNvSpPr/>
          <p:nvPr/>
        </p:nvSpPr>
        <p:spPr>
          <a:xfrm>
            <a:off x="6061738" y="4832530"/>
            <a:ext cx="885957" cy="21708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Kehitystyö asiakas-palautteen mukaan</a:t>
            </a:r>
          </a:p>
        </p:txBody>
      </p:sp>
      <p:sp>
        <p:nvSpPr>
          <p:cNvPr id="625" name="Rounded Rectangle 180">
            <a:extLst>
              <a:ext uri="{FF2B5EF4-FFF2-40B4-BE49-F238E27FC236}">
                <a16:creationId xmlns:a16="http://schemas.microsoft.com/office/drawing/2014/main" id="{CF70EADB-84BA-4EF6-8819-FEFBA75BB17F}"/>
              </a:ext>
            </a:extLst>
          </p:cNvPr>
          <p:cNvSpPr/>
          <p:nvPr/>
        </p:nvSpPr>
        <p:spPr>
          <a:xfrm>
            <a:off x="6052560" y="4840796"/>
            <a:ext cx="885957" cy="21708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Kehitystyö asiakas-palautteen mukaan</a:t>
            </a:r>
          </a:p>
        </p:txBody>
      </p:sp>
      <p:sp>
        <p:nvSpPr>
          <p:cNvPr id="626" name="Rounded Rectangle 180">
            <a:extLst>
              <a:ext uri="{FF2B5EF4-FFF2-40B4-BE49-F238E27FC236}">
                <a16:creationId xmlns:a16="http://schemas.microsoft.com/office/drawing/2014/main" id="{FC6E5229-EF38-49B4-99A2-19CFDE6D5328}"/>
              </a:ext>
            </a:extLst>
          </p:cNvPr>
          <p:cNvSpPr/>
          <p:nvPr/>
        </p:nvSpPr>
        <p:spPr>
          <a:xfrm>
            <a:off x="6054782" y="4838326"/>
            <a:ext cx="885957" cy="21708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Kehitystyö asiakas-palautteen mukaan</a:t>
            </a:r>
          </a:p>
        </p:txBody>
      </p:sp>
      <p:sp>
        <p:nvSpPr>
          <p:cNvPr id="627" name="Rounded Rectangle 180">
            <a:extLst>
              <a:ext uri="{FF2B5EF4-FFF2-40B4-BE49-F238E27FC236}">
                <a16:creationId xmlns:a16="http://schemas.microsoft.com/office/drawing/2014/main" id="{B4C4CF85-C50C-4E12-AD09-01378ABCD611}"/>
              </a:ext>
            </a:extLst>
          </p:cNvPr>
          <p:cNvSpPr/>
          <p:nvPr/>
        </p:nvSpPr>
        <p:spPr>
          <a:xfrm>
            <a:off x="6057053" y="4840796"/>
            <a:ext cx="885957" cy="21708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Kehitystyö asiakas-palautteen mukaan</a:t>
            </a:r>
          </a:p>
        </p:txBody>
      </p:sp>
      <p:sp>
        <p:nvSpPr>
          <p:cNvPr id="628" name="Rounded Rectangle 180">
            <a:extLst>
              <a:ext uri="{FF2B5EF4-FFF2-40B4-BE49-F238E27FC236}">
                <a16:creationId xmlns:a16="http://schemas.microsoft.com/office/drawing/2014/main" id="{87734C7A-9C0A-4C0E-973C-B0BE2CE11693}"/>
              </a:ext>
            </a:extLst>
          </p:cNvPr>
          <p:cNvSpPr/>
          <p:nvPr/>
        </p:nvSpPr>
        <p:spPr>
          <a:xfrm>
            <a:off x="6052560" y="4840796"/>
            <a:ext cx="885957" cy="21708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Kehitystyö asiakas-palautteen mukaan</a:t>
            </a:r>
          </a:p>
        </p:txBody>
      </p:sp>
      <p:sp>
        <p:nvSpPr>
          <p:cNvPr id="629" name="Rounded Rectangle 180">
            <a:extLst>
              <a:ext uri="{FF2B5EF4-FFF2-40B4-BE49-F238E27FC236}">
                <a16:creationId xmlns:a16="http://schemas.microsoft.com/office/drawing/2014/main" id="{C5432824-C8BB-47C1-8083-0910ECBBB6D1}"/>
              </a:ext>
            </a:extLst>
          </p:cNvPr>
          <p:cNvSpPr/>
          <p:nvPr/>
        </p:nvSpPr>
        <p:spPr>
          <a:xfrm>
            <a:off x="6052560" y="4827590"/>
            <a:ext cx="885957" cy="21708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Kehitystyö asiakas-palautteen mukaan</a:t>
            </a:r>
          </a:p>
        </p:txBody>
      </p:sp>
      <p:sp>
        <p:nvSpPr>
          <p:cNvPr id="630" name="Rounded Rectangle 180">
            <a:extLst>
              <a:ext uri="{FF2B5EF4-FFF2-40B4-BE49-F238E27FC236}">
                <a16:creationId xmlns:a16="http://schemas.microsoft.com/office/drawing/2014/main" id="{C2D3E87F-4AB4-49AF-9E60-7EAFBB29629F}"/>
              </a:ext>
            </a:extLst>
          </p:cNvPr>
          <p:cNvSpPr/>
          <p:nvPr/>
        </p:nvSpPr>
        <p:spPr>
          <a:xfrm>
            <a:off x="6052560" y="4827590"/>
            <a:ext cx="885957" cy="21708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Kehitystyö asiakas-palautteen mukaan</a:t>
            </a:r>
          </a:p>
        </p:txBody>
      </p:sp>
      <p:sp>
        <p:nvSpPr>
          <p:cNvPr id="631" name="Rounded Rectangle 180">
            <a:extLst>
              <a:ext uri="{FF2B5EF4-FFF2-40B4-BE49-F238E27FC236}">
                <a16:creationId xmlns:a16="http://schemas.microsoft.com/office/drawing/2014/main" id="{42EE0845-96E7-43B2-88F7-0022C869D3E7}"/>
              </a:ext>
            </a:extLst>
          </p:cNvPr>
          <p:cNvSpPr/>
          <p:nvPr/>
        </p:nvSpPr>
        <p:spPr>
          <a:xfrm>
            <a:off x="6043378" y="4235089"/>
            <a:ext cx="885957" cy="21708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Virkistyspäivät</a:t>
            </a:r>
          </a:p>
        </p:txBody>
      </p:sp>
      <p:sp>
        <p:nvSpPr>
          <p:cNvPr id="632" name="Rounded Rectangle 180">
            <a:extLst>
              <a:ext uri="{FF2B5EF4-FFF2-40B4-BE49-F238E27FC236}">
                <a16:creationId xmlns:a16="http://schemas.microsoft.com/office/drawing/2014/main" id="{FF573A1D-97CC-4B01-A735-5F600191426F}"/>
              </a:ext>
            </a:extLst>
          </p:cNvPr>
          <p:cNvSpPr/>
          <p:nvPr/>
        </p:nvSpPr>
        <p:spPr>
          <a:xfrm>
            <a:off x="6031978" y="4231017"/>
            <a:ext cx="885957" cy="21708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Virkistyspäivät</a:t>
            </a:r>
          </a:p>
        </p:txBody>
      </p:sp>
      <p:sp>
        <p:nvSpPr>
          <p:cNvPr id="633" name="Rounded Rectangle 180">
            <a:extLst>
              <a:ext uri="{FF2B5EF4-FFF2-40B4-BE49-F238E27FC236}">
                <a16:creationId xmlns:a16="http://schemas.microsoft.com/office/drawing/2014/main" id="{6B286999-0B55-4904-B06A-EFCC9B4704E0}"/>
              </a:ext>
            </a:extLst>
          </p:cNvPr>
          <p:cNvSpPr/>
          <p:nvPr/>
        </p:nvSpPr>
        <p:spPr>
          <a:xfrm>
            <a:off x="6034200" y="4223969"/>
            <a:ext cx="885957" cy="21708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Virkistyspäivät</a:t>
            </a:r>
          </a:p>
        </p:txBody>
      </p:sp>
      <p:sp>
        <p:nvSpPr>
          <p:cNvPr id="634" name="Rounded Rectangle 180">
            <a:extLst>
              <a:ext uri="{FF2B5EF4-FFF2-40B4-BE49-F238E27FC236}">
                <a16:creationId xmlns:a16="http://schemas.microsoft.com/office/drawing/2014/main" id="{001C769D-2E33-4793-B8EE-9610DFC42555}"/>
              </a:ext>
            </a:extLst>
          </p:cNvPr>
          <p:cNvSpPr/>
          <p:nvPr/>
        </p:nvSpPr>
        <p:spPr>
          <a:xfrm>
            <a:off x="6036471" y="4231017"/>
            <a:ext cx="885957" cy="21708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Virkistyspäivät</a:t>
            </a:r>
          </a:p>
        </p:txBody>
      </p:sp>
      <p:sp>
        <p:nvSpPr>
          <p:cNvPr id="635" name="Rounded Rectangle 180">
            <a:extLst>
              <a:ext uri="{FF2B5EF4-FFF2-40B4-BE49-F238E27FC236}">
                <a16:creationId xmlns:a16="http://schemas.microsoft.com/office/drawing/2014/main" id="{E181B8CD-1963-4B01-91EF-058E91823870}"/>
              </a:ext>
            </a:extLst>
          </p:cNvPr>
          <p:cNvSpPr/>
          <p:nvPr/>
        </p:nvSpPr>
        <p:spPr>
          <a:xfrm>
            <a:off x="6031978" y="4223969"/>
            <a:ext cx="885957" cy="21708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Virkistyspäivät</a:t>
            </a:r>
          </a:p>
        </p:txBody>
      </p:sp>
      <p:sp>
        <p:nvSpPr>
          <p:cNvPr id="636" name="Rounded Rectangle 180">
            <a:extLst>
              <a:ext uri="{FF2B5EF4-FFF2-40B4-BE49-F238E27FC236}">
                <a16:creationId xmlns:a16="http://schemas.microsoft.com/office/drawing/2014/main" id="{D7AE61C3-F170-44D6-BEEC-797A42B9B10F}"/>
              </a:ext>
            </a:extLst>
          </p:cNvPr>
          <p:cNvSpPr/>
          <p:nvPr/>
        </p:nvSpPr>
        <p:spPr>
          <a:xfrm>
            <a:off x="6041156" y="4233759"/>
            <a:ext cx="885957" cy="21708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Virkistyspäivät</a:t>
            </a:r>
          </a:p>
        </p:txBody>
      </p:sp>
      <p:sp>
        <p:nvSpPr>
          <p:cNvPr id="637" name="Rounded Rectangle 180">
            <a:extLst>
              <a:ext uri="{FF2B5EF4-FFF2-40B4-BE49-F238E27FC236}">
                <a16:creationId xmlns:a16="http://schemas.microsoft.com/office/drawing/2014/main" id="{60A4AB7D-EC7D-4719-A68D-6D0BBD73B406}"/>
              </a:ext>
            </a:extLst>
          </p:cNvPr>
          <p:cNvSpPr/>
          <p:nvPr/>
        </p:nvSpPr>
        <p:spPr>
          <a:xfrm>
            <a:off x="6043378" y="4228309"/>
            <a:ext cx="885957" cy="21708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Virkistyspäivät</a:t>
            </a:r>
          </a:p>
        </p:txBody>
      </p:sp>
      <p:sp>
        <p:nvSpPr>
          <p:cNvPr id="638" name="Rounded Rectangle 180">
            <a:extLst>
              <a:ext uri="{FF2B5EF4-FFF2-40B4-BE49-F238E27FC236}">
                <a16:creationId xmlns:a16="http://schemas.microsoft.com/office/drawing/2014/main" id="{F8AD208A-86A1-4FF5-9ABC-BF0DA1FB29ED}"/>
              </a:ext>
            </a:extLst>
          </p:cNvPr>
          <p:cNvSpPr/>
          <p:nvPr/>
        </p:nvSpPr>
        <p:spPr>
          <a:xfrm>
            <a:off x="6031978" y="4224237"/>
            <a:ext cx="885957" cy="21708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Virkistyspäivät</a:t>
            </a:r>
          </a:p>
        </p:txBody>
      </p:sp>
      <p:sp>
        <p:nvSpPr>
          <p:cNvPr id="639" name="Rounded Rectangle 180">
            <a:extLst>
              <a:ext uri="{FF2B5EF4-FFF2-40B4-BE49-F238E27FC236}">
                <a16:creationId xmlns:a16="http://schemas.microsoft.com/office/drawing/2014/main" id="{BA217487-0F74-4FC9-AC0D-5E09C63964B6}"/>
              </a:ext>
            </a:extLst>
          </p:cNvPr>
          <p:cNvSpPr/>
          <p:nvPr/>
        </p:nvSpPr>
        <p:spPr>
          <a:xfrm>
            <a:off x="6034200" y="4217189"/>
            <a:ext cx="885957" cy="21708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Virkistyspäivät</a:t>
            </a:r>
          </a:p>
        </p:txBody>
      </p:sp>
      <p:sp>
        <p:nvSpPr>
          <p:cNvPr id="640" name="Rounded Rectangle 180">
            <a:extLst>
              <a:ext uri="{FF2B5EF4-FFF2-40B4-BE49-F238E27FC236}">
                <a16:creationId xmlns:a16="http://schemas.microsoft.com/office/drawing/2014/main" id="{759E0A7C-0515-44D9-BE6C-8DA74C4EA5CA}"/>
              </a:ext>
            </a:extLst>
          </p:cNvPr>
          <p:cNvSpPr/>
          <p:nvPr/>
        </p:nvSpPr>
        <p:spPr>
          <a:xfrm>
            <a:off x="6036471" y="4224237"/>
            <a:ext cx="885957" cy="21708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Virkistyspäivät</a:t>
            </a:r>
          </a:p>
        </p:txBody>
      </p:sp>
      <p:sp>
        <p:nvSpPr>
          <p:cNvPr id="641" name="Rounded Rectangle 180">
            <a:extLst>
              <a:ext uri="{FF2B5EF4-FFF2-40B4-BE49-F238E27FC236}">
                <a16:creationId xmlns:a16="http://schemas.microsoft.com/office/drawing/2014/main" id="{73206F04-8BD8-466B-B471-D4A201E53B29}"/>
              </a:ext>
            </a:extLst>
          </p:cNvPr>
          <p:cNvSpPr/>
          <p:nvPr/>
        </p:nvSpPr>
        <p:spPr>
          <a:xfrm>
            <a:off x="6031978" y="4217189"/>
            <a:ext cx="885957" cy="21708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Virkistyspäivät</a:t>
            </a:r>
          </a:p>
        </p:txBody>
      </p:sp>
      <p:sp>
        <p:nvSpPr>
          <p:cNvPr id="642" name="Rounded Rectangle 180">
            <a:extLst>
              <a:ext uri="{FF2B5EF4-FFF2-40B4-BE49-F238E27FC236}">
                <a16:creationId xmlns:a16="http://schemas.microsoft.com/office/drawing/2014/main" id="{071662FB-7304-407A-B6CA-8A2375D84377}"/>
              </a:ext>
            </a:extLst>
          </p:cNvPr>
          <p:cNvSpPr/>
          <p:nvPr/>
        </p:nvSpPr>
        <p:spPr>
          <a:xfrm>
            <a:off x="8160108" y="4226927"/>
            <a:ext cx="885957" cy="21708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Sisäinen viestintä</a:t>
            </a:r>
          </a:p>
        </p:txBody>
      </p:sp>
      <p:sp>
        <p:nvSpPr>
          <p:cNvPr id="643" name="Rounded Rectangle 180">
            <a:extLst>
              <a:ext uri="{FF2B5EF4-FFF2-40B4-BE49-F238E27FC236}">
                <a16:creationId xmlns:a16="http://schemas.microsoft.com/office/drawing/2014/main" id="{A6BB3DDE-F723-49EC-8D66-26FC61D044EB}"/>
              </a:ext>
            </a:extLst>
          </p:cNvPr>
          <p:cNvSpPr/>
          <p:nvPr/>
        </p:nvSpPr>
        <p:spPr>
          <a:xfrm>
            <a:off x="8156411" y="4226927"/>
            <a:ext cx="885957" cy="21708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Sisäinen viestintä</a:t>
            </a:r>
          </a:p>
        </p:txBody>
      </p:sp>
      <p:sp>
        <p:nvSpPr>
          <p:cNvPr id="644" name="Rounded Rectangle 180">
            <a:extLst>
              <a:ext uri="{FF2B5EF4-FFF2-40B4-BE49-F238E27FC236}">
                <a16:creationId xmlns:a16="http://schemas.microsoft.com/office/drawing/2014/main" id="{1F483446-AF85-4889-AB4C-843715C79661}"/>
              </a:ext>
            </a:extLst>
          </p:cNvPr>
          <p:cNvSpPr/>
          <p:nvPr/>
        </p:nvSpPr>
        <p:spPr>
          <a:xfrm>
            <a:off x="8159248" y="4229227"/>
            <a:ext cx="885957" cy="21708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Sisäinen viestintä</a:t>
            </a:r>
          </a:p>
        </p:txBody>
      </p:sp>
      <p:sp>
        <p:nvSpPr>
          <p:cNvPr id="645" name="Rounded Rectangle 180">
            <a:extLst>
              <a:ext uri="{FF2B5EF4-FFF2-40B4-BE49-F238E27FC236}">
                <a16:creationId xmlns:a16="http://schemas.microsoft.com/office/drawing/2014/main" id="{C012355B-F62D-4DC4-B9F8-9365FD822F1F}"/>
              </a:ext>
            </a:extLst>
          </p:cNvPr>
          <p:cNvSpPr/>
          <p:nvPr/>
        </p:nvSpPr>
        <p:spPr>
          <a:xfrm>
            <a:off x="8154802" y="4226927"/>
            <a:ext cx="885957" cy="21708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Sisäinen viestintä</a:t>
            </a:r>
          </a:p>
        </p:txBody>
      </p:sp>
      <p:sp>
        <p:nvSpPr>
          <p:cNvPr id="646" name="Rounded Rectangle 180">
            <a:extLst>
              <a:ext uri="{FF2B5EF4-FFF2-40B4-BE49-F238E27FC236}">
                <a16:creationId xmlns:a16="http://schemas.microsoft.com/office/drawing/2014/main" id="{BF8EFAB2-444B-42AB-BE84-42890E8081D2}"/>
              </a:ext>
            </a:extLst>
          </p:cNvPr>
          <p:cNvSpPr/>
          <p:nvPr/>
        </p:nvSpPr>
        <p:spPr>
          <a:xfrm>
            <a:off x="8166019" y="4220273"/>
            <a:ext cx="885957" cy="21708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Sisäinen viestintä</a:t>
            </a:r>
          </a:p>
        </p:txBody>
      </p:sp>
      <p:sp>
        <p:nvSpPr>
          <p:cNvPr id="647" name="Rounded Rectangle 180">
            <a:extLst>
              <a:ext uri="{FF2B5EF4-FFF2-40B4-BE49-F238E27FC236}">
                <a16:creationId xmlns:a16="http://schemas.microsoft.com/office/drawing/2014/main" id="{73CD0891-1352-40C0-8E92-5F3080548947}"/>
              </a:ext>
            </a:extLst>
          </p:cNvPr>
          <p:cNvSpPr/>
          <p:nvPr/>
        </p:nvSpPr>
        <p:spPr>
          <a:xfrm>
            <a:off x="8154802" y="4217947"/>
            <a:ext cx="885957" cy="21708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Sisäinen viestintä</a:t>
            </a:r>
          </a:p>
        </p:txBody>
      </p:sp>
      <p:sp>
        <p:nvSpPr>
          <p:cNvPr id="648" name="Rounded Rectangle 180">
            <a:extLst>
              <a:ext uri="{FF2B5EF4-FFF2-40B4-BE49-F238E27FC236}">
                <a16:creationId xmlns:a16="http://schemas.microsoft.com/office/drawing/2014/main" id="{5C35899F-6F57-40F2-9CC6-0CE08BF5B777}"/>
              </a:ext>
            </a:extLst>
          </p:cNvPr>
          <p:cNvSpPr/>
          <p:nvPr/>
        </p:nvSpPr>
        <p:spPr>
          <a:xfrm>
            <a:off x="8148891" y="4215647"/>
            <a:ext cx="885957" cy="21708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Sisäinen viestintä</a:t>
            </a:r>
          </a:p>
        </p:txBody>
      </p:sp>
      <p:sp>
        <p:nvSpPr>
          <p:cNvPr id="649" name="Rounded Rectangle 180">
            <a:extLst>
              <a:ext uri="{FF2B5EF4-FFF2-40B4-BE49-F238E27FC236}">
                <a16:creationId xmlns:a16="http://schemas.microsoft.com/office/drawing/2014/main" id="{55825E2F-5C99-4B41-819B-790EA101CBBE}"/>
              </a:ext>
            </a:extLst>
          </p:cNvPr>
          <p:cNvSpPr/>
          <p:nvPr/>
        </p:nvSpPr>
        <p:spPr>
          <a:xfrm>
            <a:off x="8145194" y="4215647"/>
            <a:ext cx="885957" cy="21708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Sisäinen viestintä</a:t>
            </a:r>
          </a:p>
        </p:txBody>
      </p:sp>
      <p:sp>
        <p:nvSpPr>
          <p:cNvPr id="650" name="Rounded Rectangle 180">
            <a:extLst>
              <a:ext uri="{FF2B5EF4-FFF2-40B4-BE49-F238E27FC236}">
                <a16:creationId xmlns:a16="http://schemas.microsoft.com/office/drawing/2014/main" id="{BCE7CCE5-9E9C-4D6E-978F-2CD10D4E9DE3}"/>
              </a:ext>
            </a:extLst>
          </p:cNvPr>
          <p:cNvSpPr/>
          <p:nvPr/>
        </p:nvSpPr>
        <p:spPr>
          <a:xfrm>
            <a:off x="8148031" y="4217947"/>
            <a:ext cx="885957" cy="21708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Sisäinen viestintä</a:t>
            </a:r>
          </a:p>
        </p:txBody>
      </p:sp>
      <p:sp>
        <p:nvSpPr>
          <p:cNvPr id="651" name="Rounded Rectangle 180">
            <a:extLst>
              <a:ext uri="{FF2B5EF4-FFF2-40B4-BE49-F238E27FC236}">
                <a16:creationId xmlns:a16="http://schemas.microsoft.com/office/drawing/2014/main" id="{D7993F7C-FC80-4F86-9665-C80CF3EFDE43}"/>
              </a:ext>
            </a:extLst>
          </p:cNvPr>
          <p:cNvSpPr/>
          <p:nvPr/>
        </p:nvSpPr>
        <p:spPr>
          <a:xfrm>
            <a:off x="8143585" y="4215647"/>
            <a:ext cx="885957" cy="21708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Sisäinen viestintä</a:t>
            </a:r>
          </a:p>
        </p:txBody>
      </p:sp>
      <p:sp>
        <p:nvSpPr>
          <p:cNvPr id="652" name="Rounded Rectangle 180">
            <a:extLst>
              <a:ext uri="{FF2B5EF4-FFF2-40B4-BE49-F238E27FC236}">
                <a16:creationId xmlns:a16="http://schemas.microsoft.com/office/drawing/2014/main" id="{E2F94C0E-B2B1-4B55-A2E8-D678E61419D8}"/>
              </a:ext>
            </a:extLst>
          </p:cNvPr>
          <p:cNvSpPr/>
          <p:nvPr/>
        </p:nvSpPr>
        <p:spPr>
          <a:xfrm>
            <a:off x="8154802" y="4208993"/>
            <a:ext cx="885957" cy="21708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Sisäinen viestintä</a:t>
            </a:r>
          </a:p>
        </p:txBody>
      </p:sp>
      <p:sp>
        <p:nvSpPr>
          <p:cNvPr id="653" name="Rounded Rectangle 180">
            <a:extLst>
              <a:ext uri="{FF2B5EF4-FFF2-40B4-BE49-F238E27FC236}">
                <a16:creationId xmlns:a16="http://schemas.microsoft.com/office/drawing/2014/main" id="{375B209D-809A-4D22-B2C3-62F9CD543F6A}"/>
              </a:ext>
            </a:extLst>
          </p:cNvPr>
          <p:cNvSpPr/>
          <p:nvPr/>
        </p:nvSpPr>
        <p:spPr>
          <a:xfrm>
            <a:off x="8173912" y="4809891"/>
            <a:ext cx="885957" cy="21708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Työsuojelutoiminta</a:t>
            </a:r>
          </a:p>
        </p:txBody>
      </p:sp>
      <p:sp>
        <p:nvSpPr>
          <p:cNvPr id="654" name="Rounded Rectangle 180">
            <a:extLst>
              <a:ext uri="{FF2B5EF4-FFF2-40B4-BE49-F238E27FC236}">
                <a16:creationId xmlns:a16="http://schemas.microsoft.com/office/drawing/2014/main" id="{17D722F9-08A4-456E-B532-BEEF53327F36}"/>
              </a:ext>
            </a:extLst>
          </p:cNvPr>
          <p:cNvSpPr/>
          <p:nvPr/>
        </p:nvSpPr>
        <p:spPr>
          <a:xfrm>
            <a:off x="8184614" y="4820627"/>
            <a:ext cx="885957" cy="21708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Työsuojelutoiminta</a:t>
            </a:r>
          </a:p>
        </p:txBody>
      </p:sp>
      <p:sp>
        <p:nvSpPr>
          <p:cNvPr id="655" name="Rounded Rectangle 180">
            <a:extLst>
              <a:ext uri="{FF2B5EF4-FFF2-40B4-BE49-F238E27FC236}">
                <a16:creationId xmlns:a16="http://schemas.microsoft.com/office/drawing/2014/main" id="{B93790BB-4642-4C9F-9752-9690FD5F9FBE}"/>
              </a:ext>
            </a:extLst>
          </p:cNvPr>
          <p:cNvSpPr/>
          <p:nvPr/>
        </p:nvSpPr>
        <p:spPr>
          <a:xfrm>
            <a:off x="8184166" y="4814831"/>
            <a:ext cx="885957" cy="21708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Työsuojelutoiminta</a:t>
            </a:r>
          </a:p>
        </p:txBody>
      </p:sp>
      <p:sp>
        <p:nvSpPr>
          <p:cNvPr id="656" name="Rounded Rectangle 180">
            <a:extLst>
              <a:ext uri="{FF2B5EF4-FFF2-40B4-BE49-F238E27FC236}">
                <a16:creationId xmlns:a16="http://schemas.microsoft.com/office/drawing/2014/main" id="{FF0F9CCE-C3F1-4A0A-9F9D-736A545E9A2A}"/>
              </a:ext>
            </a:extLst>
          </p:cNvPr>
          <p:cNvSpPr/>
          <p:nvPr/>
        </p:nvSpPr>
        <p:spPr>
          <a:xfrm>
            <a:off x="8181628" y="4810742"/>
            <a:ext cx="885957" cy="21708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Työsuojelutoiminta</a:t>
            </a:r>
          </a:p>
        </p:txBody>
      </p:sp>
      <p:sp>
        <p:nvSpPr>
          <p:cNvPr id="657" name="Rounded Rectangle 180">
            <a:extLst>
              <a:ext uri="{FF2B5EF4-FFF2-40B4-BE49-F238E27FC236}">
                <a16:creationId xmlns:a16="http://schemas.microsoft.com/office/drawing/2014/main" id="{84C9FBB6-6C4E-44D8-A01D-27834F9BE0A6}"/>
              </a:ext>
            </a:extLst>
          </p:cNvPr>
          <p:cNvSpPr/>
          <p:nvPr/>
        </p:nvSpPr>
        <p:spPr>
          <a:xfrm>
            <a:off x="8170188" y="4813028"/>
            <a:ext cx="885957" cy="21708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Työsuojelutoiminta</a:t>
            </a:r>
          </a:p>
        </p:txBody>
      </p:sp>
      <p:sp>
        <p:nvSpPr>
          <p:cNvPr id="658" name="Rounded Rectangle 180">
            <a:extLst>
              <a:ext uri="{FF2B5EF4-FFF2-40B4-BE49-F238E27FC236}">
                <a16:creationId xmlns:a16="http://schemas.microsoft.com/office/drawing/2014/main" id="{04008B16-0413-4A3D-97FB-8DD5E2939360}"/>
              </a:ext>
            </a:extLst>
          </p:cNvPr>
          <p:cNvSpPr/>
          <p:nvPr/>
        </p:nvSpPr>
        <p:spPr>
          <a:xfrm>
            <a:off x="8179997" y="4811694"/>
            <a:ext cx="885957" cy="21708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Työsuojelutoiminta</a:t>
            </a:r>
          </a:p>
        </p:txBody>
      </p:sp>
      <p:sp>
        <p:nvSpPr>
          <p:cNvPr id="659" name="Rounded Rectangle 180">
            <a:extLst>
              <a:ext uri="{FF2B5EF4-FFF2-40B4-BE49-F238E27FC236}">
                <a16:creationId xmlns:a16="http://schemas.microsoft.com/office/drawing/2014/main" id="{65CCB102-0CB3-4816-9C50-7AEB7F729AB7}"/>
              </a:ext>
            </a:extLst>
          </p:cNvPr>
          <p:cNvSpPr/>
          <p:nvPr/>
        </p:nvSpPr>
        <p:spPr>
          <a:xfrm>
            <a:off x="8169743" y="4806754"/>
            <a:ext cx="885957" cy="21708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Työsuojelutoiminta</a:t>
            </a:r>
          </a:p>
        </p:txBody>
      </p:sp>
      <p:sp>
        <p:nvSpPr>
          <p:cNvPr id="660" name="Rounded Rectangle 180">
            <a:extLst>
              <a:ext uri="{FF2B5EF4-FFF2-40B4-BE49-F238E27FC236}">
                <a16:creationId xmlns:a16="http://schemas.microsoft.com/office/drawing/2014/main" id="{76EE70BA-AFC7-4321-BBB7-BA0862067AE5}"/>
              </a:ext>
            </a:extLst>
          </p:cNvPr>
          <p:cNvSpPr/>
          <p:nvPr/>
        </p:nvSpPr>
        <p:spPr>
          <a:xfrm>
            <a:off x="8180445" y="4817490"/>
            <a:ext cx="885957" cy="21708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Työsuojelutoiminta</a:t>
            </a:r>
          </a:p>
        </p:txBody>
      </p:sp>
      <p:sp>
        <p:nvSpPr>
          <p:cNvPr id="661" name="Rounded Rectangle 180">
            <a:extLst>
              <a:ext uri="{FF2B5EF4-FFF2-40B4-BE49-F238E27FC236}">
                <a16:creationId xmlns:a16="http://schemas.microsoft.com/office/drawing/2014/main" id="{A8D6AA0B-6044-4A8E-A997-C8876B29E90E}"/>
              </a:ext>
            </a:extLst>
          </p:cNvPr>
          <p:cNvSpPr/>
          <p:nvPr/>
        </p:nvSpPr>
        <p:spPr>
          <a:xfrm>
            <a:off x="8179997" y="4811694"/>
            <a:ext cx="885957" cy="21708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Työsuojelutoiminta</a:t>
            </a:r>
          </a:p>
        </p:txBody>
      </p:sp>
      <p:sp>
        <p:nvSpPr>
          <p:cNvPr id="662" name="Rounded Rectangle 180">
            <a:extLst>
              <a:ext uri="{FF2B5EF4-FFF2-40B4-BE49-F238E27FC236}">
                <a16:creationId xmlns:a16="http://schemas.microsoft.com/office/drawing/2014/main" id="{A04D1803-6880-4076-AD24-11A988A351FD}"/>
              </a:ext>
            </a:extLst>
          </p:cNvPr>
          <p:cNvSpPr/>
          <p:nvPr/>
        </p:nvSpPr>
        <p:spPr>
          <a:xfrm>
            <a:off x="8177459" y="4807605"/>
            <a:ext cx="885957" cy="21708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Työsuojelutoiminta</a:t>
            </a:r>
          </a:p>
        </p:txBody>
      </p:sp>
      <p:sp>
        <p:nvSpPr>
          <p:cNvPr id="663" name="Rounded Rectangle 180">
            <a:extLst>
              <a:ext uri="{FF2B5EF4-FFF2-40B4-BE49-F238E27FC236}">
                <a16:creationId xmlns:a16="http://schemas.microsoft.com/office/drawing/2014/main" id="{2D44BE26-94EE-4813-9F13-65A863B231B5}"/>
              </a:ext>
            </a:extLst>
          </p:cNvPr>
          <p:cNvSpPr/>
          <p:nvPr/>
        </p:nvSpPr>
        <p:spPr>
          <a:xfrm>
            <a:off x="4365296" y="4805754"/>
            <a:ext cx="885957" cy="217088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Muu tehtävä, mikä?</a:t>
            </a:r>
          </a:p>
        </p:txBody>
      </p:sp>
      <p:sp>
        <p:nvSpPr>
          <p:cNvPr id="664" name="Rounded Rectangle 180">
            <a:extLst>
              <a:ext uri="{FF2B5EF4-FFF2-40B4-BE49-F238E27FC236}">
                <a16:creationId xmlns:a16="http://schemas.microsoft.com/office/drawing/2014/main" id="{AF062709-084E-4427-B286-88E49AF083C8}"/>
              </a:ext>
            </a:extLst>
          </p:cNvPr>
          <p:cNvSpPr/>
          <p:nvPr/>
        </p:nvSpPr>
        <p:spPr>
          <a:xfrm>
            <a:off x="7083897" y="4828064"/>
            <a:ext cx="885957" cy="21708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Työpaikkaselvitys ja riskien arviointi</a:t>
            </a:r>
          </a:p>
        </p:txBody>
      </p:sp>
      <p:sp>
        <p:nvSpPr>
          <p:cNvPr id="665" name="Rounded Rectangle 180">
            <a:extLst>
              <a:ext uri="{FF2B5EF4-FFF2-40B4-BE49-F238E27FC236}">
                <a16:creationId xmlns:a16="http://schemas.microsoft.com/office/drawing/2014/main" id="{0CF00185-93C4-48DC-BF17-79D26C9F3924}"/>
              </a:ext>
            </a:extLst>
          </p:cNvPr>
          <p:cNvSpPr/>
          <p:nvPr/>
        </p:nvSpPr>
        <p:spPr>
          <a:xfrm>
            <a:off x="7091044" y="4832509"/>
            <a:ext cx="885957" cy="21708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Työpaikkaselvitys ja riskien arviointi</a:t>
            </a:r>
          </a:p>
        </p:txBody>
      </p:sp>
      <p:sp>
        <p:nvSpPr>
          <p:cNvPr id="666" name="Rounded Rectangle 180">
            <a:extLst>
              <a:ext uri="{FF2B5EF4-FFF2-40B4-BE49-F238E27FC236}">
                <a16:creationId xmlns:a16="http://schemas.microsoft.com/office/drawing/2014/main" id="{A12BA34D-A53A-44A2-948F-97362837C5BC}"/>
              </a:ext>
            </a:extLst>
          </p:cNvPr>
          <p:cNvSpPr/>
          <p:nvPr/>
        </p:nvSpPr>
        <p:spPr>
          <a:xfrm>
            <a:off x="7081359" y="4834572"/>
            <a:ext cx="885957" cy="21708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Työpaikkaselvitys ja riskien arviointi</a:t>
            </a:r>
          </a:p>
        </p:txBody>
      </p:sp>
      <p:sp>
        <p:nvSpPr>
          <p:cNvPr id="667" name="Rounded Rectangle 180">
            <a:extLst>
              <a:ext uri="{FF2B5EF4-FFF2-40B4-BE49-F238E27FC236}">
                <a16:creationId xmlns:a16="http://schemas.microsoft.com/office/drawing/2014/main" id="{4A934F23-471A-4F02-872A-A6CD566C3CFD}"/>
              </a:ext>
            </a:extLst>
          </p:cNvPr>
          <p:cNvSpPr/>
          <p:nvPr/>
        </p:nvSpPr>
        <p:spPr>
          <a:xfrm>
            <a:off x="7089904" y="4829808"/>
            <a:ext cx="885957" cy="21708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Työpaikkaselvitys ja riskien arviointi</a:t>
            </a:r>
          </a:p>
        </p:txBody>
      </p:sp>
      <p:sp>
        <p:nvSpPr>
          <p:cNvPr id="668" name="Rounded Rectangle 180">
            <a:extLst>
              <a:ext uri="{FF2B5EF4-FFF2-40B4-BE49-F238E27FC236}">
                <a16:creationId xmlns:a16="http://schemas.microsoft.com/office/drawing/2014/main" id="{673635A0-E7BE-451A-AE34-B7305FDD1E2E}"/>
              </a:ext>
            </a:extLst>
          </p:cNvPr>
          <p:cNvSpPr/>
          <p:nvPr/>
        </p:nvSpPr>
        <p:spPr>
          <a:xfrm>
            <a:off x="7101989" y="4826308"/>
            <a:ext cx="885957" cy="21708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Työpaikkaselvitys ja riskien arviointi</a:t>
            </a:r>
          </a:p>
        </p:txBody>
      </p:sp>
      <p:sp>
        <p:nvSpPr>
          <p:cNvPr id="669" name="Rounded Rectangle 180">
            <a:extLst>
              <a:ext uri="{FF2B5EF4-FFF2-40B4-BE49-F238E27FC236}">
                <a16:creationId xmlns:a16="http://schemas.microsoft.com/office/drawing/2014/main" id="{E441C6B3-B0A7-4DF9-88D1-84DDF36D8831}"/>
              </a:ext>
            </a:extLst>
          </p:cNvPr>
          <p:cNvSpPr/>
          <p:nvPr/>
        </p:nvSpPr>
        <p:spPr>
          <a:xfrm>
            <a:off x="7084616" y="4842636"/>
            <a:ext cx="885957" cy="21708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Työpaikkaselvitys ja riskien arviointi</a:t>
            </a:r>
          </a:p>
        </p:txBody>
      </p:sp>
      <p:sp>
        <p:nvSpPr>
          <p:cNvPr id="670" name="Rounded Rectangle 180">
            <a:extLst>
              <a:ext uri="{FF2B5EF4-FFF2-40B4-BE49-F238E27FC236}">
                <a16:creationId xmlns:a16="http://schemas.microsoft.com/office/drawing/2014/main" id="{8B92D841-453E-4E47-859F-EAD0377CD19F}"/>
              </a:ext>
            </a:extLst>
          </p:cNvPr>
          <p:cNvSpPr/>
          <p:nvPr/>
        </p:nvSpPr>
        <p:spPr>
          <a:xfrm>
            <a:off x="7080447" y="4829820"/>
            <a:ext cx="885957" cy="21708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Työpaikkaselvitys ja riskien arviointi</a:t>
            </a:r>
          </a:p>
        </p:txBody>
      </p:sp>
      <p:sp>
        <p:nvSpPr>
          <p:cNvPr id="671" name="Rounded Rectangle 180">
            <a:extLst>
              <a:ext uri="{FF2B5EF4-FFF2-40B4-BE49-F238E27FC236}">
                <a16:creationId xmlns:a16="http://schemas.microsoft.com/office/drawing/2014/main" id="{8981B955-0475-4596-BE26-D12D72C70E66}"/>
              </a:ext>
            </a:extLst>
          </p:cNvPr>
          <p:cNvSpPr/>
          <p:nvPr/>
        </p:nvSpPr>
        <p:spPr>
          <a:xfrm>
            <a:off x="7087594" y="4834265"/>
            <a:ext cx="885957" cy="21708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Työpaikkaselvitys ja riskien arviointi</a:t>
            </a:r>
          </a:p>
        </p:txBody>
      </p:sp>
      <p:sp>
        <p:nvSpPr>
          <p:cNvPr id="672" name="Rounded Rectangle 180">
            <a:extLst>
              <a:ext uri="{FF2B5EF4-FFF2-40B4-BE49-F238E27FC236}">
                <a16:creationId xmlns:a16="http://schemas.microsoft.com/office/drawing/2014/main" id="{37F6188F-DFC9-4CA6-AC16-6B77CE0E109D}"/>
              </a:ext>
            </a:extLst>
          </p:cNvPr>
          <p:cNvSpPr/>
          <p:nvPr/>
        </p:nvSpPr>
        <p:spPr>
          <a:xfrm>
            <a:off x="7077909" y="4836328"/>
            <a:ext cx="885957" cy="21708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Työpaikkaselvitys ja riskien arviointi</a:t>
            </a:r>
          </a:p>
        </p:txBody>
      </p:sp>
      <p:sp>
        <p:nvSpPr>
          <p:cNvPr id="673" name="Rounded Rectangle 180">
            <a:extLst>
              <a:ext uri="{FF2B5EF4-FFF2-40B4-BE49-F238E27FC236}">
                <a16:creationId xmlns:a16="http://schemas.microsoft.com/office/drawing/2014/main" id="{A852E57F-FDBD-4C45-BBD4-1751F2C52A49}"/>
              </a:ext>
            </a:extLst>
          </p:cNvPr>
          <p:cNvSpPr/>
          <p:nvPr/>
        </p:nvSpPr>
        <p:spPr>
          <a:xfrm>
            <a:off x="7086454" y="4831564"/>
            <a:ext cx="885957" cy="21708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Työpaikkaselvitys ja riskien arviointi</a:t>
            </a:r>
          </a:p>
        </p:txBody>
      </p:sp>
      <p:sp>
        <p:nvSpPr>
          <p:cNvPr id="674" name="Rounded Rectangle 180">
            <a:extLst>
              <a:ext uri="{FF2B5EF4-FFF2-40B4-BE49-F238E27FC236}">
                <a16:creationId xmlns:a16="http://schemas.microsoft.com/office/drawing/2014/main" id="{AAE3E0B3-EAA1-4E6C-A447-250D8C80F4D8}"/>
              </a:ext>
            </a:extLst>
          </p:cNvPr>
          <p:cNvSpPr/>
          <p:nvPr/>
        </p:nvSpPr>
        <p:spPr>
          <a:xfrm>
            <a:off x="7098539" y="4828064"/>
            <a:ext cx="885957" cy="21708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Työpaikkaselvitys ja riskien arviointi</a:t>
            </a:r>
          </a:p>
        </p:txBody>
      </p:sp>
      <p:sp>
        <p:nvSpPr>
          <p:cNvPr id="675" name="Rounded Rectangle 180">
            <a:extLst>
              <a:ext uri="{FF2B5EF4-FFF2-40B4-BE49-F238E27FC236}">
                <a16:creationId xmlns:a16="http://schemas.microsoft.com/office/drawing/2014/main" id="{1E67D8CA-D16D-4323-844D-3F463BF54709}"/>
              </a:ext>
            </a:extLst>
          </p:cNvPr>
          <p:cNvSpPr/>
          <p:nvPr/>
        </p:nvSpPr>
        <p:spPr>
          <a:xfrm>
            <a:off x="6037918" y="4526957"/>
            <a:ext cx="935399" cy="21708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Työyhteisön epäkohtien </a:t>
            </a:r>
            <a:r>
              <a:rPr lang="fi-FI" sz="600" b="1" dirty="0" err="1">
                <a:solidFill>
                  <a:schemeClr val="bg1">
                    <a:lumMod val="95000"/>
                  </a:schemeClr>
                </a:solidFill>
              </a:rPr>
              <a:t>puheeksiotto</a:t>
            </a:r>
            <a:endParaRPr lang="fi-FI" sz="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76" name="Rounded Rectangle 180">
            <a:extLst>
              <a:ext uri="{FF2B5EF4-FFF2-40B4-BE49-F238E27FC236}">
                <a16:creationId xmlns:a16="http://schemas.microsoft.com/office/drawing/2014/main" id="{14944C34-CC7C-4109-AE79-59ECD8756195}"/>
              </a:ext>
            </a:extLst>
          </p:cNvPr>
          <p:cNvSpPr/>
          <p:nvPr/>
        </p:nvSpPr>
        <p:spPr>
          <a:xfrm>
            <a:off x="6040069" y="4527519"/>
            <a:ext cx="935399" cy="21708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Työyhteisön epäkohtien </a:t>
            </a:r>
            <a:r>
              <a:rPr lang="fi-FI" sz="600" b="1" dirty="0" err="1">
                <a:solidFill>
                  <a:schemeClr val="bg1">
                    <a:lumMod val="95000"/>
                  </a:schemeClr>
                </a:solidFill>
              </a:rPr>
              <a:t>puheeksiotto</a:t>
            </a:r>
            <a:endParaRPr lang="fi-FI" sz="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77" name="Rounded Rectangle 180">
            <a:extLst>
              <a:ext uri="{FF2B5EF4-FFF2-40B4-BE49-F238E27FC236}">
                <a16:creationId xmlns:a16="http://schemas.microsoft.com/office/drawing/2014/main" id="{908AB0A5-F2E2-4061-B2CD-C34B688DFF48}"/>
              </a:ext>
            </a:extLst>
          </p:cNvPr>
          <p:cNvSpPr/>
          <p:nvPr/>
        </p:nvSpPr>
        <p:spPr>
          <a:xfrm>
            <a:off x="6042087" y="4526764"/>
            <a:ext cx="935399" cy="21708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Työyhteisön epäkohtien </a:t>
            </a:r>
            <a:r>
              <a:rPr lang="fi-FI" sz="600" b="1" dirty="0" err="1">
                <a:solidFill>
                  <a:schemeClr val="bg1">
                    <a:lumMod val="95000"/>
                  </a:schemeClr>
                </a:solidFill>
              </a:rPr>
              <a:t>puheeksiotto</a:t>
            </a:r>
            <a:endParaRPr lang="fi-FI" sz="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78" name="Rounded Rectangle 180">
            <a:extLst>
              <a:ext uri="{FF2B5EF4-FFF2-40B4-BE49-F238E27FC236}">
                <a16:creationId xmlns:a16="http://schemas.microsoft.com/office/drawing/2014/main" id="{A0BDD9D6-7937-40D5-844D-E06F32E1814D}"/>
              </a:ext>
            </a:extLst>
          </p:cNvPr>
          <p:cNvSpPr/>
          <p:nvPr/>
        </p:nvSpPr>
        <p:spPr>
          <a:xfrm>
            <a:off x="6052560" y="4526764"/>
            <a:ext cx="935399" cy="21708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Työyhteisön epäkohtien </a:t>
            </a:r>
            <a:r>
              <a:rPr lang="fi-FI" sz="600" b="1" dirty="0" err="1">
                <a:solidFill>
                  <a:schemeClr val="bg1">
                    <a:lumMod val="95000"/>
                  </a:schemeClr>
                </a:solidFill>
              </a:rPr>
              <a:t>puheeksiotto</a:t>
            </a:r>
            <a:endParaRPr lang="fi-FI" sz="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79" name="Rounded Rectangle 180">
            <a:extLst>
              <a:ext uri="{FF2B5EF4-FFF2-40B4-BE49-F238E27FC236}">
                <a16:creationId xmlns:a16="http://schemas.microsoft.com/office/drawing/2014/main" id="{9ECF7E6D-4DD7-4274-882F-5057DC46C73D}"/>
              </a:ext>
            </a:extLst>
          </p:cNvPr>
          <p:cNvSpPr/>
          <p:nvPr/>
        </p:nvSpPr>
        <p:spPr>
          <a:xfrm>
            <a:off x="6045065" y="4527519"/>
            <a:ext cx="935399" cy="21708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Työyhteisön epäkohtien </a:t>
            </a:r>
            <a:r>
              <a:rPr lang="fi-FI" sz="600" b="1" dirty="0" err="1">
                <a:solidFill>
                  <a:schemeClr val="bg1">
                    <a:lumMod val="95000"/>
                  </a:schemeClr>
                </a:solidFill>
              </a:rPr>
              <a:t>puheeksiotto</a:t>
            </a:r>
            <a:endParaRPr lang="fi-FI" sz="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80" name="Rounded Rectangle 180">
            <a:extLst>
              <a:ext uri="{FF2B5EF4-FFF2-40B4-BE49-F238E27FC236}">
                <a16:creationId xmlns:a16="http://schemas.microsoft.com/office/drawing/2014/main" id="{244C2D23-7A64-4BF3-82D4-F2AAD67AEEE0}"/>
              </a:ext>
            </a:extLst>
          </p:cNvPr>
          <p:cNvSpPr/>
          <p:nvPr/>
        </p:nvSpPr>
        <p:spPr>
          <a:xfrm>
            <a:off x="6024686" y="4535376"/>
            <a:ext cx="935399" cy="21708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Työyhteisön epäkohtien </a:t>
            </a:r>
            <a:r>
              <a:rPr lang="fi-FI" sz="600" b="1" dirty="0" err="1">
                <a:solidFill>
                  <a:schemeClr val="bg1">
                    <a:lumMod val="95000"/>
                  </a:schemeClr>
                </a:solidFill>
              </a:rPr>
              <a:t>puheeksiotto</a:t>
            </a:r>
            <a:endParaRPr lang="fi-FI" sz="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81" name="Rounded Rectangle 180">
            <a:extLst>
              <a:ext uri="{FF2B5EF4-FFF2-40B4-BE49-F238E27FC236}">
                <a16:creationId xmlns:a16="http://schemas.microsoft.com/office/drawing/2014/main" id="{54D33044-6218-40D9-81AE-053736D300E9}"/>
              </a:ext>
            </a:extLst>
          </p:cNvPr>
          <p:cNvSpPr/>
          <p:nvPr/>
        </p:nvSpPr>
        <p:spPr>
          <a:xfrm>
            <a:off x="6020517" y="4535569"/>
            <a:ext cx="935399" cy="21708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Työyhteisön epäkohtien </a:t>
            </a:r>
            <a:r>
              <a:rPr lang="fi-FI" sz="600" b="1" dirty="0" err="1">
                <a:solidFill>
                  <a:schemeClr val="bg1">
                    <a:lumMod val="95000"/>
                  </a:schemeClr>
                </a:solidFill>
              </a:rPr>
              <a:t>puheeksiotto</a:t>
            </a:r>
            <a:endParaRPr lang="fi-FI" sz="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82" name="Rounded Rectangle 180">
            <a:extLst>
              <a:ext uri="{FF2B5EF4-FFF2-40B4-BE49-F238E27FC236}">
                <a16:creationId xmlns:a16="http://schemas.microsoft.com/office/drawing/2014/main" id="{2A930FEF-B89D-413B-8603-5669556E050D}"/>
              </a:ext>
            </a:extLst>
          </p:cNvPr>
          <p:cNvSpPr/>
          <p:nvPr/>
        </p:nvSpPr>
        <p:spPr>
          <a:xfrm>
            <a:off x="6022668" y="4536131"/>
            <a:ext cx="935399" cy="21708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Työyhteisön epäkohtien </a:t>
            </a:r>
            <a:r>
              <a:rPr lang="fi-FI" sz="600" b="1" dirty="0" err="1">
                <a:solidFill>
                  <a:schemeClr val="bg1">
                    <a:lumMod val="95000"/>
                  </a:schemeClr>
                </a:solidFill>
              </a:rPr>
              <a:t>puheeksiotto</a:t>
            </a:r>
            <a:endParaRPr lang="fi-FI" sz="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83" name="Rounded Rectangle 180">
            <a:extLst>
              <a:ext uri="{FF2B5EF4-FFF2-40B4-BE49-F238E27FC236}">
                <a16:creationId xmlns:a16="http://schemas.microsoft.com/office/drawing/2014/main" id="{9916F82D-124F-4DD2-A923-5CEBF7DF6A06}"/>
              </a:ext>
            </a:extLst>
          </p:cNvPr>
          <p:cNvSpPr/>
          <p:nvPr/>
        </p:nvSpPr>
        <p:spPr>
          <a:xfrm>
            <a:off x="6024686" y="4535376"/>
            <a:ext cx="935399" cy="21708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Työyhteisön epäkohtien </a:t>
            </a:r>
            <a:r>
              <a:rPr lang="fi-FI" sz="600" b="1" dirty="0" err="1">
                <a:solidFill>
                  <a:schemeClr val="bg1">
                    <a:lumMod val="95000"/>
                  </a:schemeClr>
                </a:solidFill>
              </a:rPr>
              <a:t>puheeksiotto</a:t>
            </a:r>
            <a:endParaRPr lang="fi-FI" sz="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84" name="Rounded Rectangle 180">
            <a:extLst>
              <a:ext uri="{FF2B5EF4-FFF2-40B4-BE49-F238E27FC236}">
                <a16:creationId xmlns:a16="http://schemas.microsoft.com/office/drawing/2014/main" id="{9A6DC247-728E-4CE0-8038-33214A6E6302}"/>
              </a:ext>
            </a:extLst>
          </p:cNvPr>
          <p:cNvSpPr/>
          <p:nvPr/>
        </p:nvSpPr>
        <p:spPr>
          <a:xfrm>
            <a:off x="6035159" y="4535376"/>
            <a:ext cx="935399" cy="21708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Työyhteisön epäkohtien </a:t>
            </a:r>
            <a:r>
              <a:rPr lang="fi-FI" sz="600" b="1" dirty="0" err="1">
                <a:solidFill>
                  <a:schemeClr val="bg1">
                    <a:lumMod val="95000"/>
                  </a:schemeClr>
                </a:solidFill>
              </a:rPr>
              <a:t>puheeksiotto</a:t>
            </a:r>
            <a:endParaRPr lang="fi-FI" sz="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85" name="Rounded Rectangle 180">
            <a:extLst>
              <a:ext uri="{FF2B5EF4-FFF2-40B4-BE49-F238E27FC236}">
                <a16:creationId xmlns:a16="http://schemas.microsoft.com/office/drawing/2014/main" id="{EFFC0B71-41FD-4C8C-850F-A59F6E0596F3}"/>
              </a:ext>
            </a:extLst>
          </p:cNvPr>
          <p:cNvSpPr/>
          <p:nvPr/>
        </p:nvSpPr>
        <p:spPr>
          <a:xfrm>
            <a:off x="6027664" y="4536131"/>
            <a:ext cx="935399" cy="21708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Työyhteisön epäkohtien </a:t>
            </a:r>
            <a:r>
              <a:rPr lang="fi-FI" sz="600" b="1" dirty="0" err="1">
                <a:solidFill>
                  <a:schemeClr val="bg1">
                    <a:lumMod val="95000"/>
                  </a:schemeClr>
                </a:solidFill>
              </a:rPr>
              <a:t>puheeksiotto</a:t>
            </a:r>
            <a:endParaRPr lang="fi-FI" sz="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69" name="TextBox 468">
            <a:extLst>
              <a:ext uri="{FF2B5EF4-FFF2-40B4-BE49-F238E27FC236}">
                <a16:creationId xmlns:a16="http://schemas.microsoft.com/office/drawing/2014/main" id="{CF02A3E7-8A1C-4759-9F00-8D185E207703}"/>
              </a:ext>
            </a:extLst>
          </p:cNvPr>
          <p:cNvSpPr txBox="1"/>
          <p:nvPr/>
        </p:nvSpPr>
        <p:spPr>
          <a:xfrm>
            <a:off x="5911439" y="1327324"/>
            <a:ext cx="15840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00" b="1" dirty="0"/>
              <a:t>Työyhteisön kehittäminen</a:t>
            </a:r>
          </a:p>
        </p:txBody>
      </p:sp>
      <p:sp>
        <p:nvSpPr>
          <p:cNvPr id="513" name="Rounded Rectangle 180">
            <a:extLst>
              <a:ext uri="{FF2B5EF4-FFF2-40B4-BE49-F238E27FC236}">
                <a16:creationId xmlns:a16="http://schemas.microsoft.com/office/drawing/2014/main" id="{9E034797-DFC0-41B0-AF72-9AFAEDE6C4F2}"/>
              </a:ext>
            </a:extLst>
          </p:cNvPr>
          <p:cNvSpPr/>
          <p:nvPr/>
        </p:nvSpPr>
        <p:spPr>
          <a:xfrm>
            <a:off x="7046306" y="4519468"/>
            <a:ext cx="885957" cy="21708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Työterveyshuollon tuen hyödyntäminen</a:t>
            </a:r>
          </a:p>
        </p:txBody>
      </p:sp>
      <p:sp>
        <p:nvSpPr>
          <p:cNvPr id="586" name="Rounded Rectangle 180">
            <a:extLst>
              <a:ext uri="{FF2B5EF4-FFF2-40B4-BE49-F238E27FC236}">
                <a16:creationId xmlns:a16="http://schemas.microsoft.com/office/drawing/2014/main" id="{B7BD291E-A163-48CA-9A73-09B6CD248E80}"/>
              </a:ext>
            </a:extLst>
          </p:cNvPr>
          <p:cNvSpPr/>
          <p:nvPr/>
        </p:nvSpPr>
        <p:spPr>
          <a:xfrm>
            <a:off x="7046306" y="4525776"/>
            <a:ext cx="885957" cy="21708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Työterveyshuollon tuen hyödyntäminen</a:t>
            </a:r>
          </a:p>
        </p:txBody>
      </p:sp>
      <p:sp>
        <p:nvSpPr>
          <p:cNvPr id="587" name="Rounded Rectangle 180">
            <a:extLst>
              <a:ext uri="{FF2B5EF4-FFF2-40B4-BE49-F238E27FC236}">
                <a16:creationId xmlns:a16="http://schemas.microsoft.com/office/drawing/2014/main" id="{BF59636F-E11D-41C8-A2E9-652F5E0DAAFB}"/>
              </a:ext>
            </a:extLst>
          </p:cNvPr>
          <p:cNvSpPr/>
          <p:nvPr/>
        </p:nvSpPr>
        <p:spPr>
          <a:xfrm>
            <a:off x="7037913" y="4527532"/>
            <a:ext cx="885957" cy="21708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Työterveyshuollon tuen hyödyntäminen</a:t>
            </a:r>
          </a:p>
        </p:txBody>
      </p:sp>
      <p:sp>
        <p:nvSpPr>
          <p:cNvPr id="588" name="Rounded Rectangle 180">
            <a:extLst>
              <a:ext uri="{FF2B5EF4-FFF2-40B4-BE49-F238E27FC236}">
                <a16:creationId xmlns:a16="http://schemas.microsoft.com/office/drawing/2014/main" id="{467EECC4-560F-462C-893C-35A5B1E61C18}"/>
              </a:ext>
            </a:extLst>
          </p:cNvPr>
          <p:cNvSpPr/>
          <p:nvPr/>
        </p:nvSpPr>
        <p:spPr>
          <a:xfrm>
            <a:off x="7037913" y="4527532"/>
            <a:ext cx="885957" cy="21708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Työterveyshuollon tuen hyödyntäminen</a:t>
            </a:r>
          </a:p>
        </p:txBody>
      </p:sp>
      <p:sp>
        <p:nvSpPr>
          <p:cNvPr id="589" name="Rounded Rectangle 180">
            <a:extLst>
              <a:ext uri="{FF2B5EF4-FFF2-40B4-BE49-F238E27FC236}">
                <a16:creationId xmlns:a16="http://schemas.microsoft.com/office/drawing/2014/main" id="{BC0280DA-307A-4288-B93F-5DBBD4E6832B}"/>
              </a:ext>
            </a:extLst>
          </p:cNvPr>
          <p:cNvSpPr/>
          <p:nvPr/>
        </p:nvSpPr>
        <p:spPr>
          <a:xfrm>
            <a:off x="7040705" y="4534086"/>
            <a:ext cx="885957" cy="21708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Työterveyshuollon tuen hyödyntäminen</a:t>
            </a:r>
          </a:p>
        </p:txBody>
      </p:sp>
      <p:sp>
        <p:nvSpPr>
          <p:cNvPr id="686" name="Rounded Rectangle 180">
            <a:extLst>
              <a:ext uri="{FF2B5EF4-FFF2-40B4-BE49-F238E27FC236}">
                <a16:creationId xmlns:a16="http://schemas.microsoft.com/office/drawing/2014/main" id="{7A349ADE-9E2E-44F7-B759-82DCE4D35637}"/>
              </a:ext>
            </a:extLst>
          </p:cNvPr>
          <p:cNvSpPr/>
          <p:nvPr/>
        </p:nvSpPr>
        <p:spPr>
          <a:xfrm>
            <a:off x="7057185" y="4525776"/>
            <a:ext cx="885957" cy="21708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Työterveyshuollon tuen hyödyntäminen</a:t>
            </a:r>
          </a:p>
        </p:txBody>
      </p:sp>
      <p:sp>
        <p:nvSpPr>
          <p:cNvPr id="687" name="Rounded Rectangle 180">
            <a:extLst>
              <a:ext uri="{FF2B5EF4-FFF2-40B4-BE49-F238E27FC236}">
                <a16:creationId xmlns:a16="http://schemas.microsoft.com/office/drawing/2014/main" id="{A92FFD8F-D604-448E-8157-278CE385F95A}"/>
              </a:ext>
            </a:extLst>
          </p:cNvPr>
          <p:cNvSpPr/>
          <p:nvPr/>
        </p:nvSpPr>
        <p:spPr>
          <a:xfrm>
            <a:off x="7057185" y="4519468"/>
            <a:ext cx="885957" cy="21708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Työterveyshuollon tuen hyödyntäminen</a:t>
            </a:r>
          </a:p>
        </p:txBody>
      </p:sp>
      <p:sp>
        <p:nvSpPr>
          <p:cNvPr id="688" name="Rounded Rectangle 180">
            <a:extLst>
              <a:ext uri="{FF2B5EF4-FFF2-40B4-BE49-F238E27FC236}">
                <a16:creationId xmlns:a16="http://schemas.microsoft.com/office/drawing/2014/main" id="{3E0B6539-A978-41EC-99EA-DD35E1723E8F}"/>
              </a:ext>
            </a:extLst>
          </p:cNvPr>
          <p:cNvSpPr/>
          <p:nvPr/>
        </p:nvSpPr>
        <p:spPr>
          <a:xfrm>
            <a:off x="7057185" y="4525776"/>
            <a:ext cx="885957" cy="21708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Työterveyshuollon tuen hyödyntäminen</a:t>
            </a:r>
          </a:p>
        </p:txBody>
      </p:sp>
      <p:sp>
        <p:nvSpPr>
          <p:cNvPr id="689" name="Rounded Rectangle 180">
            <a:extLst>
              <a:ext uri="{FF2B5EF4-FFF2-40B4-BE49-F238E27FC236}">
                <a16:creationId xmlns:a16="http://schemas.microsoft.com/office/drawing/2014/main" id="{252DB7A6-A21E-4E16-89A6-947AFEC44B24}"/>
              </a:ext>
            </a:extLst>
          </p:cNvPr>
          <p:cNvSpPr/>
          <p:nvPr/>
        </p:nvSpPr>
        <p:spPr>
          <a:xfrm>
            <a:off x="7048792" y="4527532"/>
            <a:ext cx="885957" cy="21708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Työterveyshuollon tuen hyödyntäminen</a:t>
            </a:r>
          </a:p>
        </p:txBody>
      </p:sp>
      <p:sp>
        <p:nvSpPr>
          <p:cNvPr id="690" name="Rounded Rectangle 180">
            <a:extLst>
              <a:ext uri="{FF2B5EF4-FFF2-40B4-BE49-F238E27FC236}">
                <a16:creationId xmlns:a16="http://schemas.microsoft.com/office/drawing/2014/main" id="{E82B6708-7647-4AEA-8081-4AFF1B20AD1E}"/>
              </a:ext>
            </a:extLst>
          </p:cNvPr>
          <p:cNvSpPr/>
          <p:nvPr/>
        </p:nvSpPr>
        <p:spPr>
          <a:xfrm>
            <a:off x="7048792" y="4527532"/>
            <a:ext cx="885957" cy="21708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Työterveyshuollon tuen hyödyntäminen</a:t>
            </a:r>
          </a:p>
        </p:txBody>
      </p:sp>
      <p:sp>
        <p:nvSpPr>
          <p:cNvPr id="691" name="Rounded Rectangle 180">
            <a:extLst>
              <a:ext uri="{FF2B5EF4-FFF2-40B4-BE49-F238E27FC236}">
                <a16:creationId xmlns:a16="http://schemas.microsoft.com/office/drawing/2014/main" id="{8D46CCA1-6208-491A-A8E3-1035A375BC12}"/>
              </a:ext>
            </a:extLst>
          </p:cNvPr>
          <p:cNvSpPr/>
          <p:nvPr/>
        </p:nvSpPr>
        <p:spPr>
          <a:xfrm>
            <a:off x="7051584" y="4534086"/>
            <a:ext cx="885957" cy="21708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b="1" dirty="0">
                <a:solidFill>
                  <a:schemeClr val="bg1">
                    <a:lumMod val="95000"/>
                  </a:schemeClr>
                </a:solidFill>
              </a:rPr>
              <a:t>Työterveyshuollon tuen hyödyntäminen</a:t>
            </a:r>
          </a:p>
        </p:txBody>
      </p:sp>
      <p:sp>
        <p:nvSpPr>
          <p:cNvPr id="692" name="Rounded Rectangle 80">
            <a:extLst>
              <a:ext uri="{FF2B5EF4-FFF2-40B4-BE49-F238E27FC236}">
                <a16:creationId xmlns:a16="http://schemas.microsoft.com/office/drawing/2014/main" id="{0AB7FCBA-9B76-4BCC-9F59-2E583DBE7899}"/>
              </a:ext>
            </a:extLst>
          </p:cNvPr>
          <p:cNvSpPr/>
          <p:nvPr/>
        </p:nvSpPr>
        <p:spPr>
          <a:xfrm>
            <a:off x="8022546" y="718277"/>
            <a:ext cx="885957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Kehityskeskustelut</a:t>
            </a:r>
          </a:p>
        </p:txBody>
      </p:sp>
      <p:sp>
        <p:nvSpPr>
          <p:cNvPr id="693" name="Rounded Rectangle 80">
            <a:extLst>
              <a:ext uri="{FF2B5EF4-FFF2-40B4-BE49-F238E27FC236}">
                <a16:creationId xmlns:a16="http://schemas.microsoft.com/office/drawing/2014/main" id="{17CA5762-F944-441E-A40B-334742722393}"/>
              </a:ext>
            </a:extLst>
          </p:cNvPr>
          <p:cNvSpPr/>
          <p:nvPr/>
        </p:nvSpPr>
        <p:spPr>
          <a:xfrm>
            <a:off x="8022546" y="712217"/>
            <a:ext cx="885957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Kehityskeskustelut</a:t>
            </a:r>
          </a:p>
        </p:txBody>
      </p:sp>
      <p:sp>
        <p:nvSpPr>
          <p:cNvPr id="694" name="Rounded Rectangle 80">
            <a:extLst>
              <a:ext uri="{FF2B5EF4-FFF2-40B4-BE49-F238E27FC236}">
                <a16:creationId xmlns:a16="http://schemas.microsoft.com/office/drawing/2014/main" id="{9B09BD66-E713-4E5A-A5E9-D4F1AD699445}"/>
              </a:ext>
            </a:extLst>
          </p:cNvPr>
          <p:cNvSpPr/>
          <p:nvPr/>
        </p:nvSpPr>
        <p:spPr>
          <a:xfrm>
            <a:off x="8022546" y="718277"/>
            <a:ext cx="885957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Kehityskeskustelut</a:t>
            </a:r>
          </a:p>
        </p:txBody>
      </p:sp>
      <p:sp>
        <p:nvSpPr>
          <p:cNvPr id="695" name="Rounded Rectangle 80">
            <a:extLst>
              <a:ext uri="{FF2B5EF4-FFF2-40B4-BE49-F238E27FC236}">
                <a16:creationId xmlns:a16="http://schemas.microsoft.com/office/drawing/2014/main" id="{4AD5E5AB-6816-4D2D-9DBD-CF403A3148A8}"/>
              </a:ext>
            </a:extLst>
          </p:cNvPr>
          <p:cNvSpPr/>
          <p:nvPr/>
        </p:nvSpPr>
        <p:spPr>
          <a:xfrm>
            <a:off x="8022546" y="712217"/>
            <a:ext cx="885957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Kehityskeskustelut</a:t>
            </a:r>
          </a:p>
        </p:txBody>
      </p:sp>
      <p:sp>
        <p:nvSpPr>
          <p:cNvPr id="696" name="Rounded Rectangle 80">
            <a:extLst>
              <a:ext uri="{FF2B5EF4-FFF2-40B4-BE49-F238E27FC236}">
                <a16:creationId xmlns:a16="http://schemas.microsoft.com/office/drawing/2014/main" id="{3129409B-E674-45BF-962B-D7CB6C18A13F}"/>
              </a:ext>
            </a:extLst>
          </p:cNvPr>
          <p:cNvSpPr/>
          <p:nvPr/>
        </p:nvSpPr>
        <p:spPr>
          <a:xfrm>
            <a:off x="8022546" y="718277"/>
            <a:ext cx="885957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Kehityskeskustelut</a:t>
            </a:r>
          </a:p>
        </p:txBody>
      </p:sp>
      <p:sp>
        <p:nvSpPr>
          <p:cNvPr id="697" name="Rounded Rectangle 80">
            <a:extLst>
              <a:ext uri="{FF2B5EF4-FFF2-40B4-BE49-F238E27FC236}">
                <a16:creationId xmlns:a16="http://schemas.microsoft.com/office/drawing/2014/main" id="{0F8A7DAD-2E21-44CB-A4CA-DF25A9679CE6}"/>
              </a:ext>
            </a:extLst>
          </p:cNvPr>
          <p:cNvSpPr/>
          <p:nvPr/>
        </p:nvSpPr>
        <p:spPr>
          <a:xfrm>
            <a:off x="8022546" y="723136"/>
            <a:ext cx="885957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Kehityskeskustelut</a:t>
            </a:r>
          </a:p>
        </p:txBody>
      </p:sp>
      <p:sp>
        <p:nvSpPr>
          <p:cNvPr id="698" name="Rounded Rectangle 80">
            <a:extLst>
              <a:ext uri="{FF2B5EF4-FFF2-40B4-BE49-F238E27FC236}">
                <a16:creationId xmlns:a16="http://schemas.microsoft.com/office/drawing/2014/main" id="{06F3AB11-0163-4CE1-BD69-6B504383DA45}"/>
              </a:ext>
            </a:extLst>
          </p:cNvPr>
          <p:cNvSpPr/>
          <p:nvPr/>
        </p:nvSpPr>
        <p:spPr>
          <a:xfrm>
            <a:off x="8022546" y="718277"/>
            <a:ext cx="885957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Kehityskeskustelut</a:t>
            </a:r>
          </a:p>
        </p:txBody>
      </p:sp>
      <p:sp>
        <p:nvSpPr>
          <p:cNvPr id="699" name="Rounded Rectangle 80">
            <a:extLst>
              <a:ext uri="{FF2B5EF4-FFF2-40B4-BE49-F238E27FC236}">
                <a16:creationId xmlns:a16="http://schemas.microsoft.com/office/drawing/2014/main" id="{D7AA4FBD-E4C4-402F-8CC1-8F24DC321D37}"/>
              </a:ext>
            </a:extLst>
          </p:cNvPr>
          <p:cNvSpPr/>
          <p:nvPr/>
        </p:nvSpPr>
        <p:spPr>
          <a:xfrm>
            <a:off x="8022546" y="718277"/>
            <a:ext cx="885957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Kehityskeskustelut</a:t>
            </a:r>
          </a:p>
        </p:txBody>
      </p:sp>
      <p:sp>
        <p:nvSpPr>
          <p:cNvPr id="700" name="Rounded Rectangle 80">
            <a:extLst>
              <a:ext uri="{FF2B5EF4-FFF2-40B4-BE49-F238E27FC236}">
                <a16:creationId xmlns:a16="http://schemas.microsoft.com/office/drawing/2014/main" id="{551A4A3E-EF09-454F-B652-F94B1E011F28}"/>
              </a:ext>
            </a:extLst>
          </p:cNvPr>
          <p:cNvSpPr/>
          <p:nvPr/>
        </p:nvSpPr>
        <p:spPr>
          <a:xfrm>
            <a:off x="8022546" y="712217"/>
            <a:ext cx="885957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Kehityskeskustelut</a:t>
            </a:r>
          </a:p>
        </p:txBody>
      </p:sp>
      <p:sp>
        <p:nvSpPr>
          <p:cNvPr id="701" name="Rounded Rectangle 80">
            <a:extLst>
              <a:ext uri="{FF2B5EF4-FFF2-40B4-BE49-F238E27FC236}">
                <a16:creationId xmlns:a16="http://schemas.microsoft.com/office/drawing/2014/main" id="{E50D266A-1850-4A23-8D23-FE9F1B1D2AD7}"/>
              </a:ext>
            </a:extLst>
          </p:cNvPr>
          <p:cNvSpPr/>
          <p:nvPr/>
        </p:nvSpPr>
        <p:spPr>
          <a:xfrm>
            <a:off x="8022546" y="718277"/>
            <a:ext cx="885957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Kehityskeskustelut</a:t>
            </a:r>
          </a:p>
        </p:txBody>
      </p:sp>
      <p:sp>
        <p:nvSpPr>
          <p:cNvPr id="702" name="Rounded Rectangle 80">
            <a:extLst>
              <a:ext uri="{FF2B5EF4-FFF2-40B4-BE49-F238E27FC236}">
                <a16:creationId xmlns:a16="http://schemas.microsoft.com/office/drawing/2014/main" id="{AD32607B-B62E-4914-91CB-BCC63ECE31D0}"/>
              </a:ext>
            </a:extLst>
          </p:cNvPr>
          <p:cNvSpPr/>
          <p:nvPr/>
        </p:nvSpPr>
        <p:spPr>
          <a:xfrm>
            <a:off x="8022546" y="712217"/>
            <a:ext cx="885957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Kehityskeskustelut</a:t>
            </a:r>
          </a:p>
        </p:txBody>
      </p:sp>
      <p:sp>
        <p:nvSpPr>
          <p:cNvPr id="703" name="Rounded Rectangle 80">
            <a:extLst>
              <a:ext uri="{FF2B5EF4-FFF2-40B4-BE49-F238E27FC236}">
                <a16:creationId xmlns:a16="http://schemas.microsoft.com/office/drawing/2014/main" id="{A8CFF6FE-689B-4517-B9BD-38DA991430BD}"/>
              </a:ext>
            </a:extLst>
          </p:cNvPr>
          <p:cNvSpPr/>
          <p:nvPr/>
        </p:nvSpPr>
        <p:spPr>
          <a:xfrm>
            <a:off x="8022546" y="718277"/>
            <a:ext cx="885957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Kehityskeskustelut</a:t>
            </a:r>
          </a:p>
        </p:txBody>
      </p:sp>
      <p:sp>
        <p:nvSpPr>
          <p:cNvPr id="704" name="Rounded Rectangle 80">
            <a:extLst>
              <a:ext uri="{FF2B5EF4-FFF2-40B4-BE49-F238E27FC236}">
                <a16:creationId xmlns:a16="http://schemas.microsoft.com/office/drawing/2014/main" id="{D4487EF1-B73E-475A-98A3-9D27BA6B8D84}"/>
              </a:ext>
            </a:extLst>
          </p:cNvPr>
          <p:cNvSpPr/>
          <p:nvPr/>
        </p:nvSpPr>
        <p:spPr>
          <a:xfrm>
            <a:off x="8022546" y="723136"/>
            <a:ext cx="885957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Kehityskeskustelut</a:t>
            </a:r>
          </a:p>
        </p:txBody>
      </p:sp>
      <p:sp>
        <p:nvSpPr>
          <p:cNvPr id="705" name="Rounded Rectangle 80">
            <a:extLst>
              <a:ext uri="{FF2B5EF4-FFF2-40B4-BE49-F238E27FC236}">
                <a16:creationId xmlns:a16="http://schemas.microsoft.com/office/drawing/2014/main" id="{D91F6E17-E36D-4F6D-870A-50ED6A252C87}"/>
              </a:ext>
            </a:extLst>
          </p:cNvPr>
          <p:cNvSpPr/>
          <p:nvPr/>
        </p:nvSpPr>
        <p:spPr>
          <a:xfrm>
            <a:off x="8022546" y="718277"/>
            <a:ext cx="885957" cy="217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rgbClr val="002060"/>
                </a:solidFill>
              </a:rPr>
              <a:t>Kehityskeskustelut</a:t>
            </a:r>
          </a:p>
        </p:txBody>
      </p:sp>
      <p:sp>
        <p:nvSpPr>
          <p:cNvPr id="184" name="5-Point Star 183"/>
          <p:cNvSpPr/>
          <p:nvPr/>
        </p:nvSpPr>
        <p:spPr>
          <a:xfrm>
            <a:off x="182524" y="430083"/>
            <a:ext cx="128534" cy="133932"/>
          </a:xfrm>
          <a:prstGeom prst="star5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87" name="TextBox 186"/>
          <p:cNvSpPr txBox="1"/>
          <p:nvPr/>
        </p:nvSpPr>
        <p:spPr>
          <a:xfrm>
            <a:off x="276218" y="396923"/>
            <a:ext cx="42030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800" dirty="0"/>
              <a:t>Tehty</a:t>
            </a:r>
          </a:p>
        </p:txBody>
      </p:sp>
      <p:sp>
        <p:nvSpPr>
          <p:cNvPr id="188" name="TextBox 187"/>
          <p:cNvSpPr txBox="1"/>
          <p:nvPr/>
        </p:nvSpPr>
        <p:spPr>
          <a:xfrm>
            <a:off x="276219" y="655860"/>
            <a:ext cx="5629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800" dirty="0"/>
              <a:t>Menossa</a:t>
            </a:r>
          </a:p>
        </p:txBody>
      </p:sp>
      <p:sp>
        <p:nvSpPr>
          <p:cNvPr id="189" name="TextBox 188"/>
          <p:cNvSpPr txBox="1"/>
          <p:nvPr/>
        </p:nvSpPr>
        <p:spPr>
          <a:xfrm>
            <a:off x="275322" y="925416"/>
            <a:ext cx="63991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800" dirty="0"/>
              <a:t>Ei aloitettu</a:t>
            </a:r>
          </a:p>
        </p:txBody>
      </p:sp>
      <p:sp>
        <p:nvSpPr>
          <p:cNvPr id="191" name="TextBox 190"/>
          <p:cNvSpPr txBox="1"/>
          <p:nvPr/>
        </p:nvSpPr>
        <p:spPr>
          <a:xfrm>
            <a:off x="276218" y="1142768"/>
            <a:ext cx="751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00" dirty="0"/>
              <a:t>Siirtyy ensi vuoteen</a:t>
            </a:r>
          </a:p>
        </p:txBody>
      </p:sp>
      <p:sp>
        <p:nvSpPr>
          <p:cNvPr id="206" name="5-Point Star 205"/>
          <p:cNvSpPr/>
          <p:nvPr/>
        </p:nvSpPr>
        <p:spPr>
          <a:xfrm>
            <a:off x="181192" y="698293"/>
            <a:ext cx="128534" cy="133932"/>
          </a:xfrm>
          <a:prstGeom prst="star5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07" name="5-Point Star 206"/>
          <p:cNvSpPr/>
          <p:nvPr/>
        </p:nvSpPr>
        <p:spPr>
          <a:xfrm>
            <a:off x="181192" y="698293"/>
            <a:ext cx="128534" cy="133932"/>
          </a:xfrm>
          <a:prstGeom prst="star5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08" name="5-Point Star 207"/>
          <p:cNvSpPr/>
          <p:nvPr/>
        </p:nvSpPr>
        <p:spPr>
          <a:xfrm>
            <a:off x="181192" y="698293"/>
            <a:ext cx="128534" cy="133932"/>
          </a:xfrm>
          <a:prstGeom prst="star5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09" name="5-Point Star 208"/>
          <p:cNvSpPr/>
          <p:nvPr/>
        </p:nvSpPr>
        <p:spPr>
          <a:xfrm>
            <a:off x="181192" y="698293"/>
            <a:ext cx="128534" cy="133932"/>
          </a:xfrm>
          <a:prstGeom prst="star5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10" name="5-Point Star 209"/>
          <p:cNvSpPr/>
          <p:nvPr/>
        </p:nvSpPr>
        <p:spPr>
          <a:xfrm>
            <a:off x="181192" y="698293"/>
            <a:ext cx="128534" cy="133932"/>
          </a:xfrm>
          <a:prstGeom prst="star5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11" name="5-Point Star 210"/>
          <p:cNvSpPr/>
          <p:nvPr/>
        </p:nvSpPr>
        <p:spPr>
          <a:xfrm>
            <a:off x="181192" y="698293"/>
            <a:ext cx="128534" cy="133932"/>
          </a:xfrm>
          <a:prstGeom prst="star5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12" name="5-Point Star 211"/>
          <p:cNvSpPr/>
          <p:nvPr/>
        </p:nvSpPr>
        <p:spPr>
          <a:xfrm>
            <a:off x="181192" y="698293"/>
            <a:ext cx="128534" cy="133932"/>
          </a:xfrm>
          <a:prstGeom prst="star5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13" name="5-Point Star 212"/>
          <p:cNvSpPr/>
          <p:nvPr/>
        </p:nvSpPr>
        <p:spPr>
          <a:xfrm>
            <a:off x="181192" y="698293"/>
            <a:ext cx="128534" cy="133932"/>
          </a:xfrm>
          <a:prstGeom prst="star5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14" name="5-Point Star 213"/>
          <p:cNvSpPr/>
          <p:nvPr/>
        </p:nvSpPr>
        <p:spPr>
          <a:xfrm>
            <a:off x="181192" y="698293"/>
            <a:ext cx="128534" cy="133932"/>
          </a:xfrm>
          <a:prstGeom prst="star5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15" name="5-Point Star 214"/>
          <p:cNvSpPr/>
          <p:nvPr/>
        </p:nvSpPr>
        <p:spPr>
          <a:xfrm>
            <a:off x="181192" y="698293"/>
            <a:ext cx="128534" cy="133932"/>
          </a:xfrm>
          <a:prstGeom prst="star5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16" name="5-Point Star 215"/>
          <p:cNvSpPr/>
          <p:nvPr/>
        </p:nvSpPr>
        <p:spPr>
          <a:xfrm>
            <a:off x="181192" y="698293"/>
            <a:ext cx="128534" cy="133932"/>
          </a:xfrm>
          <a:prstGeom prst="star5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17" name="5-Point Star 216"/>
          <p:cNvSpPr/>
          <p:nvPr/>
        </p:nvSpPr>
        <p:spPr>
          <a:xfrm>
            <a:off x="181192" y="698293"/>
            <a:ext cx="128534" cy="133932"/>
          </a:xfrm>
          <a:prstGeom prst="star5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18" name="5-Point Star 217"/>
          <p:cNvSpPr/>
          <p:nvPr/>
        </p:nvSpPr>
        <p:spPr>
          <a:xfrm>
            <a:off x="181192" y="698293"/>
            <a:ext cx="128534" cy="133932"/>
          </a:xfrm>
          <a:prstGeom prst="star5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19" name="5-Point Star 218"/>
          <p:cNvSpPr/>
          <p:nvPr/>
        </p:nvSpPr>
        <p:spPr>
          <a:xfrm>
            <a:off x="182524" y="439605"/>
            <a:ext cx="128534" cy="133932"/>
          </a:xfrm>
          <a:prstGeom prst="star5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20" name="5-Point Star 219"/>
          <p:cNvSpPr/>
          <p:nvPr/>
        </p:nvSpPr>
        <p:spPr>
          <a:xfrm>
            <a:off x="182524" y="439605"/>
            <a:ext cx="128534" cy="133932"/>
          </a:xfrm>
          <a:prstGeom prst="star5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21" name="5-Point Star 220"/>
          <p:cNvSpPr/>
          <p:nvPr/>
        </p:nvSpPr>
        <p:spPr>
          <a:xfrm>
            <a:off x="182524" y="439605"/>
            <a:ext cx="128534" cy="133932"/>
          </a:xfrm>
          <a:prstGeom prst="star5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22" name="5-Point Star 221"/>
          <p:cNvSpPr/>
          <p:nvPr/>
        </p:nvSpPr>
        <p:spPr>
          <a:xfrm>
            <a:off x="182524" y="439605"/>
            <a:ext cx="128534" cy="133932"/>
          </a:xfrm>
          <a:prstGeom prst="star5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23" name="5-Point Star 222"/>
          <p:cNvSpPr/>
          <p:nvPr/>
        </p:nvSpPr>
        <p:spPr>
          <a:xfrm>
            <a:off x="182524" y="439605"/>
            <a:ext cx="128534" cy="133932"/>
          </a:xfrm>
          <a:prstGeom prst="star5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24" name="5-Point Star 223"/>
          <p:cNvSpPr/>
          <p:nvPr/>
        </p:nvSpPr>
        <p:spPr>
          <a:xfrm>
            <a:off x="182524" y="439605"/>
            <a:ext cx="128534" cy="133932"/>
          </a:xfrm>
          <a:prstGeom prst="star5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25" name="5-Point Star 224"/>
          <p:cNvSpPr/>
          <p:nvPr/>
        </p:nvSpPr>
        <p:spPr>
          <a:xfrm>
            <a:off x="182524" y="439605"/>
            <a:ext cx="128534" cy="133932"/>
          </a:xfrm>
          <a:prstGeom prst="star5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26" name="5-Point Star 225"/>
          <p:cNvSpPr/>
          <p:nvPr/>
        </p:nvSpPr>
        <p:spPr>
          <a:xfrm>
            <a:off x="182524" y="439605"/>
            <a:ext cx="128534" cy="133932"/>
          </a:xfrm>
          <a:prstGeom prst="star5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27" name="5-Point Star 226"/>
          <p:cNvSpPr/>
          <p:nvPr/>
        </p:nvSpPr>
        <p:spPr>
          <a:xfrm>
            <a:off x="182524" y="439605"/>
            <a:ext cx="128534" cy="133932"/>
          </a:xfrm>
          <a:prstGeom prst="star5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28" name="5-Point Star 227"/>
          <p:cNvSpPr/>
          <p:nvPr/>
        </p:nvSpPr>
        <p:spPr>
          <a:xfrm>
            <a:off x="182524" y="439605"/>
            <a:ext cx="128534" cy="133932"/>
          </a:xfrm>
          <a:prstGeom prst="star5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29" name="5-Point Star 228"/>
          <p:cNvSpPr/>
          <p:nvPr/>
        </p:nvSpPr>
        <p:spPr>
          <a:xfrm>
            <a:off x="182524" y="439605"/>
            <a:ext cx="128534" cy="133932"/>
          </a:xfrm>
          <a:prstGeom prst="star5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30" name="5-Point Star 229"/>
          <p:cNvSpPr/>
          <p:nvPr/>
        </p:nvSpPr>
        <p:spPr>
          <a:xfrm>
            <a:off x="182524" y="439605"/>
            <a:ext cx="128534" cy="133932"/>
          </a:xfrm>
          <a:prstGeom prst="star5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31" name="5-Point Star 230"/>
          <p:cNvSpPr/>
          <p:nvPr/>
        </p:nvSpPr>
        <p:spPr>
          <a:xfrm>
            <a:off x="182524" y="439605"/>
            <a:ext cx="128534" cy="133932"/>
          </a:xfrm>
          <a:prstGeom prst="star5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32" name="5-Point Star 231"/>
          <p:cNvSpPr/>
          <p:nvPr/>
        </p:nvSpPr>
        <p:spPr>
          <a:xfrm>
            <a:off x="181192" y="954477"/>
            <a:ext cx="128534" cy="133932"/>
          </a:xfrm>
          <a:prstGeom prst="star5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33" name="5-Point Star 232"/>
          <p:cNvSpPr/>
          <p:nvPr/>
        </p:nvSpPr>
        <p:spPr>
          <a:xfrm>
            <a:off x="181192" y="954477"/>
            <a:ext cx="128534" cy="133932"/>
          </a:xfrm>
          <a:prstGeom prst="star5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34" name="5-Point Star 233"/>
          <p:cNvSpPr/>
          <p:nvPr/>
        </p:nvSpPr>
        <p:spPr>
          <a:xfrm>
            <a:off x="181192" y="954477"/>
            <a:ext cx="128534" cy="133932"/>
          </a:xfrm>
          <a:prstGeom prst="star5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35" name="5-Point Star 234"/>
          <p:cNvSpPr/>
          <p:nvPr/>
        </p:nvSpPr>
        <p:spPr>
          <a:xfrm>
            <a:off x="181192" y="954477"/>
            <a:ext cx="128534" cy="133932"/>
          </a:xfrm>
          <a:prstGeom prst="star5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36" name="5-Point Star 235"/>
          <p:cNvSpPr/>
          <p:nvPr/>
        </p:nvSpPr>
        <p:spPr>
          <a:xfrm>
            <a:off x="181192" y="954477"/>
            <a:ext cx="128534" cy="133932"/>
          </a:xfrm>
          <a:prstGeom prst="star5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37" name="5-Point Star 236"/>
          <p:cNvSpPr/>
          <p:nvPr/>
        </p:nvSpPr>
        <p:spPr>
          <a:xfrm>
            <a:off x="181192" y="954477"/>
            <a:ext cx="128534" cy="133932"/>
          </a:xfrm>
          <a:prstGeom prst="star5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38" name="5-Point Star 237"/>
          <p:cNvSpPr/>
          <p:nvPr/>
        </p:nvSpPr>
        <p:spPr>
          <a:xfrm>
            <a:off x="181192" y="954477"/>
            <a:ext cx="128534" cy="133932"/>
          </a:xfrm>
          <a:prstGeom prst="star5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39" name="5-Point Star 238"/>
          <p:cNvSpPr/>
          <p:nvPr/>
        </p:nvSpPr>
        <p:spPr>
          <a:xfrm>
            <a:off x="181192" y="954477"/>
            <a:ext cx="128534" cy="133932"/>
          </a:xfrm>
          <a:prstGeom prst="star5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40" name="5-Point Star 239"/>
          <p:cNvSpPr/>
          <p:nvPr/>
        </p:nvSpPr>
        <p:spPr>
          <a:xfrm>
            <a:off x="181192" y="954477"/>
            <a:ext cx="128534" cy="133932"/>
          </a:xfrm>
          <a:prstGeom prst="star5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41" name="5-Point Star 240"/>
          <p:cNvSpPr/>
          <p:nvPr/>
        </p:nvSpPr>
        <p:spPr>
          <a:xfrm>
            <a:off x="181192" y="954477"/>
            <a:ext cx="128534" cy="133932"/>
          </a:xfrm>
          <a:prstGeom prst="star5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42" name="5-Point Star 241"/>
          <p:cNvSpPr/>
          <p:nvPr/>
        </p:nvSpPr>
        <p:spPr>
          <a:xfrm>
            <a:off x="181192" y="954477"/>
            <a:ext cx="128534" cy="133932"/>
          </a:xfrm>
          <a:prstGeom prst="star5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43" name="5-Point Star 242"/>
          <p:cNvSpPr/>
          <p:nvPr/>
        </p:nvSpPr>
        <p:spPr>
          <a:xfrm>
            <a:off x="181192" y="954477"/>
            <a:ext cx="128534" cy="133932"/>
          </a:xfrm>
          <a:prstGeom prst="star5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44" name="5-Point Star 243"/>
          <p:cNvSpPr/>
          <p:nvPr/>
        </p:nvSpPr>
        <p:spPr>
          <a:xfrm>
            <a:off x="181192" y="954477"/>
            <a:ext cx="128534" cy="133932"/>
          </a:xfrm>
          <a:prstGeom prst="star5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45" name="5-Point Star 244"/>
          <p:cNvSpPr/>
          <p:nvPr/>
        </p:nvSpPr>
        <p:spPr>
          <a:xfrm>
            <a:off x="180730" y="1206082"/>
            <a:ext cx="128534" cy="133932"/>
          </a:xfrm>
          <a:prstGeom prst="star5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46" name="5-Point Star 245"/>
          <p:cNvSpPr/>
          <p:nvPr/>
        </p:nvSpPr>
        <p:spPr>
          <a:xfrm>
            <a:off x="180730" y="1206082"/>
            <a:ext cx="128534" cy="133932"/>
          </a:xfrm>
          <a:prstGeom prst="star5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47" name="5-Point Star 246"/>
          <p:cNvSpPr/>
          <p:nvPr/>
        </p:nvSpPr>
        <p:spPr>
          <a:xfrm>
            <a:off x="180730" y="1206082"/>
            <a:ext cx="128534" cy="133932"/>
          </a:xfrm>
          <a:prstGeom prst="star5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48" name="5-Point Star 247"/>
          <p:cNvSpPr/>
          <p:nvPr/>
        </p:nvSpPr>
        <p:spPr>
          <a:xfrm>
            <a:off x="180730" y="1206082"/>
            <a:ext cx="128534" cy="133932"/>
          </a:xfrm>
          <a:prstGeom prst="star5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49" name="5-Point Star 248"/>
          <p:cNvSpPr/>
          <p:nvPr/>
        </p:nvSpPr>
        <p:spPr>
          <a:xfrm>
            <a:off x="180730" y="1206082"/>
            <a:ext cx="128534" cy="133932"/>
          </a:xfrm>
          <a:prstGeom prst="star5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50" name="5-Point Star 249"/>
          <p:cNvSpPr/>
          <p:nvPr/>
        </p:nvSpPr>
        <p:spPr>
          <a:xfrm>
            <a:off x="180730" y="1206082"/>
            <a:ext cx="128534" cy="133932"/>
          </a:xfrm>
          <a:prstGeom prst="star5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51" name="5-Point Star 250"/>
          <p:cNvSpPr/>
          <p:nvPr/>
        </p:nvSpPr>
        <p:spPr>
          <a:xfrm>
            <a:off x="180730" y="1206082"/>
            <a:ext cx="128534" cy="133932"/>
          </a:xfrm>
          <a:prstGeom prst="star5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52" name="5-Point Star 251"/>
          <p:cNvSpPr/>
          <p:nvPr/>
        </p:nvSpPr>
        <p:spPr>
          <a:xfrm>
            <a:off x="180730" y="1206082"/>
            <a:ext cx="128534" cy="133932"/>
          </a:xfrm>
          <a:prstGeom prst="star5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53" name="5-Point Star 252"/>
          <p:cNvSpPr/>
          <p:nvPr/>
        </p:nvSpPr>
        <p:spPr>
          <a:xfrm>
            <a:off x="180730" y="1206082"/>
            <a:ext cx="128534" cy="133932"/>
          </a:xfrm>
          <a:prstGeom prst="star5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54" name="5-Point Star 253"/>
          <p:cNvSpPr/>
          <p:nvPr/>
        </p:nvSpPr>
        <p:spPr>
          <a:xfrm>
            <a:off x="180730" y="1206082"/>
            <a:ext cx="128534" cy="133932"/>
          </a:xfrm>
          <a:prstGeom prst="star5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55" name="5-Point Star 254"/>
          <p:cNvSpPr/>
          <p:nvPr/>
        </p:nvSpPr>
        <p:spPr>
          <a:xfrm>
            <a:off x="180730" y="1206082"/>
            <a:ext cx="128534" cy="133932"/>
          </a:xfrm>
          <a:prstGeom prst="star5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56" name="5-Point Star 255"/>
          <p:cNvSpPr/>
          <p:nvPr/>
        </p:nvSpPr>
        <p:spPr>
          <a:xfrm>
            <a:off x="180730" y="1206082"/>
            <a:ext cx="128534" cy="133932"/>
          </a:xfrm>
          <a:prstGeom prst="star5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57" name="5-Point Star 256"/>
          <p:cNvSpPr/>
          <p:nvPr/>
        </p:nvSpPr>
        <p:spPr>
          <a:xfrm>
            <a:off x="180730" y="1206082"/>
            <a:ext cx="128534" cy="133932"/>
          </a:xfrm>
          <a:prstGeom prst="star5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FA1F954-4CFF-4658-A395-0B1506F3B82A}"/>
              </a:ext>
            </a:extLst>
          </p:cNvPr>
          <p:cNvCxnSpPr>
            <a:cxnSpLocks/>
          </p:cNvCxnSpPr>
          <p:nvPr/>
        </p:nvCxnSpPr>
        <p:spPr>
          <a:xfrm flipH="1">
            <a:off x="2883920" y="2885779"/>
            <a:ext cx="113936" cy="97946"/>
          </a:xfrm>
          <a:prstGeom prst="straightConnector1">
            <a:avLst/>
          </a:prstGeom>
          <a:ln>
            <a:solidFill>
              <a:srgbClr val="00B0F0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9" name="Straight Arrow Connector 708">
            <a:extLst>
              <a:ext uri="{FF2B5EF4-FFF2-40B4-BE49-F238E27FC236}">
                <a16:creationId xmlns:a16="http://schemas.microsoft.com/office/drawing/2014/main" id="{509B67B2-CF13-4C30-9188-CF6FF461F5FE}"/>
              </a:ext>
            </a:extLst>
          </p:cNvPr>
          <p:cNvCxnSpPr>
            <a:cxnSpLocks/>
            <a:stCxn id="7" idx="6"/>
          </p:cNvCxnSpPr>
          <p:nvPr/>
        </p:nvCxnSpPr>
        <p:spPr>
          <a:xfrm>
            <a:off x="3248637" y="2462170"/>
            <a:ext cx="5080" cy="126839"/>
          </a:xfrm>
          <a:prstGeom prst="straightConnector1">
            <a:avLst/>
          </a:prstGeom>
          <a:ln>
            <a:solidFill>
              <a:srgbClr val="00B0F0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0" name="Straight Arrow Connector 709">
            <a:extLst>
              <a:ext uri="{FF2B5EF4-FFF2-40B4-BE49-F238E27FC236}">
                <a16:creationId xmlns:a16="http://schemas.microsoft.com/office/drawing/2014/main" id="{EB39A65E-9D60-471D-82EB-EB5C17A443B6}"/>
              </a:ext>
            </a:extLst>
          </p:cNvPr>
          <p:cNvCxnSpPr>
            <a:cxnSpLocks/>
            <a:endCxn id="7" idx="7"/>
          </p:cNvCxnSpPr>
          <p:nvPr/>
        </p:nvCxnSpPr>
        <p:spPr>
          <a:xfrm>
            <a:off x="2991216" y="1965836"/>
            <a:ext cx="104277" cy="127539"/>
          </a:xfrm>
          <a:prstGeom prst="straightConnector1">
            <a:avLst/>
          </a:prstGeom>
          <a:ln>
            <a:solidFill>
              <a:srgbClr val="00B0F0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2" name="Straight Arrow Connector 711">
            <a:extLst>
              <a:ext uri="{FF2B5EF4-FFF2-40B4-BE49-F238E27FC236}">
                <a16:creationId xmlns:a16="http://schemas.microsoft.com/office/drawing/2014/main" id="{684C48E2-C804-47C0-927B-159E0462919E}"/>
              </a:ext>
            </a:extLst>
          </p:cNvPr>
          <p:cNvCxnSpPr>
            <a:cxnSpLocks/>
            <a:stCxn id="7" idx="3"/>
          </p:cNvCxnSpPr>
          <p:nvPr/>
        </p:nvCxnSpPr>
        <p:spPr>
          <a:xfrm flipH="1" flipV="1">
            <a:off x="2252925" y="2715807"/>
            <a:ext cx="103122" cy="115158"/>
          </a:xfrm>
          <a:prstGeom prst="straightConnector1">
            <a:avLst/>
          </a:prstGeom>
          <a:ln>
            <a:solidFill>
              <a:srgbClr val="00B0F0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3" name="Straight Arrow Connector 712">
            <a:extLst>
              <a:ext uri="{FF2B5EF4-FFF2-40B4-BE49-F238E27FC236}">
                <a16:creationId xmlns:a16="http://schemas.microsoft.com/office/drawing/2014/main" id="{3C2A21D5-F524-4038-8412-BD8212EB1E96}"/>
              </a:ext>
            </a:extLst>
          </p:cNvPr>
          <p:cNvCxnSpPr>
            <a:cxnSpLocks/>
            <a:endCxn id="7" idx="1"/>
          </p:cNvCxnSpPr>
          <p:nvPr/>
        </p:nvCxnSpPr>
        <p:spPr>
          <a:xfrm flipV="1">
            <a:off x="2252925" y="2093375"/>
            <a:ext cx="103122" cy="115523"/>
          </a:xfrm>
          <a:prstGeom prst="straightConnector1">
            <a:avLst/>
          </a:prstGeom>
          <a:ln>
            <a:solidFill>
              <a:srgbClr val="00B0F0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90" name="Picture 589" descr="Shape, icon&#10;&#10;Description automatically generated">
            <a:extLst>
              <a:ext uri="{FF2B5EF4-FFF2-40B4-BE49-F238E27FC236}">
                <a16:creationId xmlns:a16="http://schemas.microsoft.com/office/drawing/2014/main" id="{18E60C3C-341D-4388-A84C-E4AAFE8196B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3258" y="4708697"/>
            <a:ext cx="432604" cy="434897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92" name="Picture 591" descr="Logo, company name&#10;&#10;Description automatically generated">
            <a:extLst>
              <a:ext uri="{FF2B5EF4-FFF2-40B4-BE49-F238E27FC236}">
                <a16:creationId xmlns:a16="http://schemas.microsoft.com/office/drawing/2014/main" id="{B98459E3-E48D-46C1-A9F7-06AC443448A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585" y="4681134"/>
            <a:ext cx="604026" cy="426817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225939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63933" y="168560"/>
            <a:ext cx="6687472" cy="760119"/>
          </a:xfrm>
          <a:prstGeom prst="rect">
            <a:avLst/>
          </a:prstGeom>
        </p:spPr>
        <p:txBody>
          <a:bodyPr/>
          <a:lstStyle/>
          <a:p>
            <a:r>
              <a:rPr lang="fi-FI" sz="2800" dirty="0">
                <a:solidFill>
                  <a:srgbClr val="474747"/>
                </a:solidFill>
              </a:rPr>
              <a:t>Ohjeet Vuosikellon käyttämiseen – </a:t>
            </a:r>
            <a:br>
              <a:rPr lang="fi-FI" sz="1600" b="0" dirty="0">
                <a:solidFill>
                  <a:srgbClr val="474747"/>
                </a:solidFill>
              </a:rPr>
            </a:br>
            <a:r>
              <a:rPr lang="fi-FI" sz="1400" b="0" dirty="0">
                <a:solidFill>
                  <a:srgbClr val="474747"/>
                </a:solidFill>
              </a:rPr>
              <a:t>pohja lähijohtamisen vuorovaikutuskäytäntöjen esittämiseen vuosikellossa</a:t>
            </a:r>
            <a:endParaRPr lang="fi-FI" sz="1600" b="0" dirty="0">
              <a:solidFill>
                <a:srgbClr val="474747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63933" y="990505"/>
            <a:ext cx="7906672" cy="3604375"/>
          </a:xfrm>
          <a:prstGeom prst="rect">
            <a:avLst/>
          </a:prstGeom>
        </p:spPr>
        <p:txBody>
          <a:bodyPr/>
          <a:lstStyle>
            <a:lvl1pPr marL="296326" indent="-287859" algn="l" defTabSz="609597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buChar char="§"/>
              <a:tabLst/>
              <a:defRPr sz="2133" b="0" i="0" kern="1200" spc="0" baseline="0">
                <a:solidFill>
                  <a:schemeClr val="accent3"/>
                </a:solidFill>
                <a:latin typeface="Arial" charset="0"/>
                <a:ea typeface="Arial" charset="0"/>
                <a:cs typeface="Arial" charset="0"/>
              </a:defRPr>
            </a:lvl1pPr>
            <a:lvl2pPr marL="280944" indent="214279" algn="l" defTabSz="609597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Font typeface="Arial" charset="0"/>
              <a:buChar char="•"/>
              <a:tabLst/>
              <a:defRPr sz="2133" b="0" i="0" kern="1200" spc="0">
                <a:solidFill>
                  <a:schemeClr val="accent3"/>
                </a:solidFill>
                <a:latin typeface="Arial" charset="0"/>
                <a:ea typeface="Arial" charset="0"/>
                <a:cs typeface="Arial" charset="0"/>
              </a:defRPr>
            </a:lvl2pPr>
            <a:lvl3pPr marL="642200" indent="188595" algn="l" defTabSz="609597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Font typeface="Arial" charset="0"/>
              <a:buChar char="•"/>
              <a:tabLst/>
              <a:defRPr sz="2133" b="0" i="0" kern="1200" spc="0">
                <a:solidFill>
                  <a:schemeClr val="accent3"/>
                </a:solidFill>
                <a:latin typeface="Arial" charset="0"/>
                <a:ea typeface="Arial" charset="0"/>
                <a:cs typeface="Arial" charset="0"/>
              </a:defRPr>
            </a:lvl3pPr>
            <a:lvl4pPr marL="1034886" indent="-203168" algn="l" defTabSz="609597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Font typeface="Arial" charset="0"/>
              <a:buChar char="•"/>
              <a:tabLst/>
              <a:defRPr sz="2133" b="0" i="0" kern="1200" spc="0">
                <a:solidFill>
                  <a:schemeClr val="accent3"/>
                </a:solidFill>
                <a:latin typeface="Arial" charset="0"/>
                <a:ea typeface="Arial" charset="0"/>
                <a:cs typeface="Arial" charset="0"/>
              </a:defRPr>
            </a:lvl4pPr>
            <a:lvl5pPr marL="1341225" indent="-217453" algn="l" defTabSz="609597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Font typeface="Arial" charset="0"/>
              <a:buChar char="•"/>
              <a:tabLst/>
              <a:defRPr sz="2133" b="0" i="0" kern="1200" spc="0">
                <a:solidFill>
                  <a:schemeClr val="accent3"/>
                </a:solidFill>
                <a:latin typeface="Arial" charset="0"/>
                <a:ea typeface="Arial" charset="0"/>
                <a:cs typeface="Arial" charset="0"/>
              </a:defRPr>
            </a:lvl5pPr>
            <a:lvl6pPr marL="3352779" indent="-304798" algn="l" defTabSz="609597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74" indent="-304798" algn="l" defTabSz="609597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971" indent="-304798" algn="l" defTabSz="609597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568" indent="-304798" algn="l" defTabSz="609597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763" indent="0">
              <a:buNone/>
            </a:pPr>
            <a:r>
              <a:rPr lang="fi-FI" sz="1100" dirty="0">
                <a:solidFill>
                  <a:srgbClr val="474747"/>
                </a:solidFill>
              </a:rPr>
              <a:t>Vuosikellon avulla voit </a:t>
            </a:r>
            <a:r>
              <a:rPr lang="fi-FI" sz="1100" b="1" u="sng" dirty="0">
                <a:solidFill>
                  <a:srgbClr val="474747"/>
                </a:solidFill>
              </a:rPr>
              <a:t>jäsentää ja esittää lähijohtamiseen liittyviä aktiviteetteja vuosikellon ajastuksena.</a:t>
            </a:r>
            <a:r>
              <a:rPr lang="fi-FI" sz="1100" dirty="0">
                <a:solidFill>
                  <a:srgbClr val="474747"/>
                </a:solidFill>
              </a:rPr>
              <a:t> Tehtävien pohdinnassa on hyvä muistaa ajastaa, mitkä tehtävät tulee olla tehtynä ennen kuin jokin toinen tehtävä voidaan tehdä. Esimerkiksi QWL-kysely tuottaa tietoa, jota hyödynnetään ryhmäkehityspalaverissa. Voit muuttaa vuosikellopohjan keskellä olevaa vuosilukua. Lisää sivun ylälaitaan päivämäärä milloin vuosikelloa on muokattu.</a:t>
            </a:r>
          </a:p>
          <a:p>
            <a:pPr marL="4763" indent="0">
              <a:buNone/>
            </a:pPr>
            <a:endParaRPr lang="fi-FI" sz="1100" dirty="0">
              <a:solidFill>
                <a:srgbClr val="474747"/>
              </a:solidFill>
            </a:endParaRPr>
          </a:p>
          <a:p>
            <a:pPr marL="92075" indent="0">
              <a:buNone/>
            </a:pPr>
            <a:r>
              <a:rPr lang="fi-FI" sz="1100" b="1" dirty="0">
                <a:solidFill>
                  <a:srgbClr val="474747"/>
                </a:solidFill>
              </a:rPr>
              <a:t>1. Vedä/kopioi aktiviteetteja</a:t>
            </a:r>
            <a:r>
              <a:rPr lang="fi-FI" sz="1100" dirty="0">
                <a:solidFill>
                  <a:srgbClr val="474747"/>
                </a:solidFill>
              </a:rPr>
              <a:t> vuosikelloon sopivaan paikkaan.</a:t>
            </a:r>
          </a:p>
          <a:p>
            <a:pPr marL="92075" indent="0">
              <a:buNone/>
            </a:pPr>
            <a:r>
              <a:rPr lang="fi-FI" sz="1100" b="1" dirty="0">
                <a:solidFill>
                  <a:srgbClr val="474747"/>
                </a:solidFill>
              </a:rPr>
              <a:t>2. Vuorovaikutuskäytäntöihin löytyy lisätietoa koulutusmateriaaleista työryhmätilasta. </a:t>
            </a:r>
          </a:p>
          <a:p>
            <a:pPr marL="92075" indent="0">
              <a:buNone/>
            </a:pPr>
            <a:r>
              <a:rPr lang="fi-FI" sz="1100" b="1" dirty="0">
                <a:solidFill>
                  <a:srgbClr val="474747"/>
                </a:solidFill>
              </a:rPr>
              <a:t>3. Päivittäessäsi vuosikelloa</a:t>
            </a:r>
            <a:r>
              <a:rPr lang="fi-FI" sz="1100" dirty="0">
                <a:solidFill>
                  <a:srgbClr val="474747"/>
                </a:solidFill>
              </a:rPr>
              <a:t> voit leimata halutessasi ”tähdillä” aktiviteettien tilannetta. Voit lisätä myös puhujan muistiinpanoihin, miksi joku tehtävä jäi tekemättä tai siirtyi, niin muistat myöhemmin, miten vuosi meni.</a:t>
            </a:r>
          </a:p>
          <a:p>
            <a:pPr marL="4763" indent="0">
              <a:buNone/>
            </a:pPr>
            <a:endParaRPr lang="fi-FI" sz="1100" dirty="0">
              <a:solidFill>
                <a:srgbClr val="474747"/>
              </a:solidFill>
            </a:endParaRPr>
          </a:p>
          <a:p>
            <a:pPr marL="4763" indent="0">
              <a:buNone/>
            </a:pPr>
            <a:r>
              <a:rPr lang="fi-FI" sz="1100" dirty="0">
                <a:solidFill>
                  <a:srgbClr val="474747"/>
                </a:solidFill>
              </a:rPr>
              <a:t>Voit tehdä/muokata uusia aktiviteettiluokkia tarpeesi mukaan tukemaan oman tiimisi kehittämistä muodostamalla uusia aktiviteettilaatikoita. Pohjassa on valmiina seuraavat aktiviteettiluokat:</a:t>
            </a:r>
          </a:p>
          <a:p>
            <a:pPr marL="176213" indent="-171450">
              <a:buFontTx/>
              <a:buChar char="-"/>
            </a:pPr>
            <a:r>
              <a:rPr lang="fi-FI" sz="1100" b="1" dirty="0">
                <a:solidFill>
                  <a:srgbClr val="474747"/>
                </a:solidFill>
              </a:rPr>
              <a:t>Yksilöpainotteiset käytännöt:</a:t>
            </a:r>
            <a:r>
              <a:rPr lang="fi-FI" sz="1100" dirty="0">
                <a:solidFill>
                  <a:srgbClr val="474747"/>
                </a:solidFill>
              </a:rPr>
              <a:t> kohdistuvat ensisijaisesti yksilöihin</a:t>
            </a:r>
          </a:p>
          <a:p>
            <a:pPr marL="176213" indent="-171450">
              <a:buFontTx/>
              <a:buChar char="-"/>
            </a:pPr>
            <a:r>
              <a:rPr lang="fi-FI" sz="1100" b="1" dirty="0">
                <a:solidFill>
                  <a:srgbClr val="474747"/>
                </a:solidFill>
              </a:rPr>
              <a:t>Työyhteisön kehittäminen:</a:t>
            </a:r>
            <a:r>
              <a:rPr lang="fi-FI" sz="1100" dirty="0">
                <a:solidFill>
                  <a:srgbClr val="474747"/>
                </a:solidFill>
              </a:rPr>
              <a:t> erilaisia kehittämistoimenpiteitä koko työyhteisölle</a:t>
            </a:r>
          </a:p>
          <a:p>
            <a:pPr marL="176213" indent="-171450">
              <a:buFontTx/>
              <a:buChar char="-"/>
            </a:pPr>
            <a:r>
              <a:rPr lang="fi-FI" sz="1100" b="1" dirty="0">
                <a:solidFill>
                  <a:srgbClr val="474747"/>
                </a:solidFill>
              </a:rPr>
              <a:t>Laatu ja koulutukset:</a:t>
            </a:r>
            <a:r>
              <a:rPr lang="fi-FI" sz="1100" dirty="0">
                <a:solidFill>
                  <a:srgbClr val="474747"/>
                </a:solidFill>
              </a:rPr>
              <a:t> laatutoimenpiteitä ja koulutuksia</a:t>
            </a:r>
          </a:p>
          <a:p>
            <a:pPr marL="176213" indent="-171450">
              <a:buFontTx/>
              <a:buChar char="-"/>
            </a:pPr>
            <a:r>
              <a:rPr lang="fi-FI" sz="1100" b="1" dirty="0">
                <a:solidFill>
                  <a:srgbClr val="474747"/>
                </a:solidFill>
              </a:rPr>
              <a:t>Palkitseminen ja kannustus:</a:t>
            </a:r>
            <a:r>
              <a:rPr lang="fi-FI" sz="1100" dirty="0">
                <a:solidFill>
                  <a:srgbClr val="474747"/>
                </a:solidFill>
              </a:rPr>
              <a:t> työntekijöiden ja tiimin kannustamista</a:t>
            </a:r>
          </a:p>
          <a:p>
            <a:pPr marL="176213" indent="-171450">
              <a:buFontTx/>
              <a:buChar char="-"/>
            </a:pPr>
            <a:r>
              <a:rPr lang="fi-FI" sz="1100" b="1" dirty="0">
                <a:solidFill>
                  <a:srgbClr val="474747"/>
                </a:solidFill>
              </a:rPr>
              <a:t>Yleiset hyvät käytännöt:</a:t>
            </a:r>
            <a:r>
              <a:rPr lang="fi-FI" sz="1100" dirty="0">
                <a:solidFill>
                  <a:srgbClr val="474747"/>
                </a:solidFill>
              </a:rPr>
              <a:t> useita erilaisia yleisiä hyviä käytäntöjä</a:t>
            </a:r>
          </a:p>
          <a:p>
            <a:pPr marL="176213" indent="-171450">
              <a:buFontTx/>
              <a:buChar char="-"/>
            </a:pPr>
            <a:endParaRPr lang="fi-FI" sz="1100" dirty="0">
              <a:solidFill>
                <a:srgbClr val="474747"/>
              </a:solidFill>
            </a:endParaRPr>
          </a:p>
          <a:p>
            <a:pPr marL="4763" indent="0">
              <a:buNone/>
            </a:pPr>
            <a:r>
              <a:rPr lang="fi-FI" sz="1100" b="1" u="sng" dirty="0">
                <a:solidFill>
                  <a:srgbClr val="474747"/>
                </a:solidFill>
              </a:rPr>
              <a:t>Vuosikellon aktiviteettien pohdinnassa tulee huomioida, että tehtävät ketjuuntuvat.</a:t>
            </a:r>
            <a:r>
              <a:rPr lang="fi-FI" sz="1100" dirty="0">
                <a:solidFill>
                  <a:srgbClr val="474747"/>
                </a:solidFill>
              </a:rPr>
              <a:t> </a:t>
            </a:r>
            <a:r>
              <a:rPr lang="fi-FI" sz="1100" b="1" u="sng" dirty="0">
                <a:solidFill>
                  <a:srgbClr val="474747"/>
                </a:solidFill>
              </a:rPr>
              <a:t>Vuosikello auttaa jäsentämään ja aikatauluttamaan vuositasolla esihenkilön kiireistä arkea.</a:t>
            </a:r>
            <a:r>
              <a:rPr lang="fi-FI" sz="1100" dirty="0">
                <a:solidFill>
                  <a:srgbClr val="474747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25718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VTT 2018">
  <a:themeElements>
    <a:clrScheme name="VTT brand 2018 3">
      <a:dk1>
        <a:srgbClr val="E35F00"/>
      </a:dk1>
      <a:lt1>
        <a:srgbClr val="FFFFFF"/>
      </a:lt1>
      <a:dk2>
        <a:srgbClr val="165976"/>
      </a:dk2>
      <a:lt2>
        <a:srgbClr val="FFFFFF"/>
      </a:lt2>
      <a:accent1>
        <a:srgbClr val="83929B"/>
      </a:accent1>
      <a:accent2>
        <a:srgbClr val="E35F00"/>
      </a:accent2>
      <a:accent3>
        <a:srgbClr val="77858D"/>
      </a:accent3>
      <a:accent4>
        <a:srgbClr val="E35F00"/>
      </a:accent4>
      <a:accent5>
        <a:srgbClr val="165976"/>
      </a:accent5>
      <a:accent6>
        <a:srgbClr val="E35F00"/>
      </a:accent6>
      <a:hlink>
        <a:srgbClr val="165976"/>
      </a:hlink>
      <a:folHlink>
        <a:srgbClr val="E35F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N_VTT_City.pptx" id="{398D5F02-AB60-48A7-A098-CB01B2A34F05}" vid="{C022F695-CCF5-4231-9EB6-EFA123B7E63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EN_VTT_City</Template>
  <TotalTime>5554</TotalTime>
  <Words>1196</Words>
  <Application>Microsoft Office PowerPoint</Application>
  <PresentationFormat>Näytössä katseltava esitys (16:9)</PresentationFormat>
  <Paragraphs>416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VTT 2018</vt:lpstr>
      <vt:lpstr>PowerPoint-esitys</vt:lpstr>
      <vt:lpstr>Ohjeet Vuosikellon käyttämiseen –  pohja lähijohtamisen vuorovaikutuskäytäntöjen esittämiseen vuosikellossa</vt:lpstr>
    </vt:vector>
  </TitlesOfParts>
  <Company>VTT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Kääriäinen Jukka</dc:creator>
  <cp:lastModifiedBy>Soudunsaari Susanna Taivalkosken kunta</cp:lastModifiedBy>
  <cp:revision>115</cp:revision>
  <dcterms:created xsi:type="dcterms:W3CDTF">2019-02-15T12:27:57Z</dcterms:created>
  <dcterms:modified xsi:type="dcterms:W3CDTF">2023-12-19T07:48:09Z</dcterms:modified>
</cp:coreProperties>
</file>